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321" r:id="rId3"/>
    <p:sldId id="327" r:id="rId4"/>
    <p:sldId id="323" r:id="rId5"/>
    <p:sldId id="329" r:id="rId6"/>
    <p:sldId id="328" r:id="rId7"/>
    <p:sldId id="330" r:id="rId8"/>
    <p:sldId id="344" r:id="rId9"/>
    <p:sldId id="331" r:id="rId10"/>
    <p:sldId id="347" r:id="rId11"/>
    <p:sldId id="345" r:id="rId12"/>
    <p:sldId id="346" r:id="rId13"/>
    <p:sldId id="326" r:id="rId14"/>
    <p:sldId id="34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43B94-CB79-4EF9-BDCE-BD1E6176E059}" v="1" dt="2024-09-17T18:29:32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" y="3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EF64-56FC-4A6D-B1F5-156E73DEE77C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38AEF-789B-414E-BD7A-F2BD13047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68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Prior Authorization- state</a:t>
            </a:r>
          </a:p>
          <a:p>
            <a:r>
              <a:rPr lang="en-US" dirty="0">
                <a:cs typeface="Calibri"/>
              </a:rPr>
              <a:t>EMTALA central log- state regulations</a:t>
            </a:r>
          </a:p>
          <a:p>
            <a:r>
              <a:rPr lang="en-US" dirty="0">
                <a:cs typeface="Calibri"/>
              </a:rPr>
              <a:t>Minor Consent for healthcare- state statute—will recommend to PDC that 18yo's may consent for all healthcare.</a:t>
            </a:r>
          </a:p>
          <a:p>
            <a:r>
              <a:rPr lang="en-US" dirty="0">
                <a:cs typeface="Calibri"/>
              </a:rPr>
              <a:t>Telehealth Act- state statute- LB1215—removed 10day written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9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9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10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9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64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7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80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9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14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9CDDC3-CA5D-46B8-B934-74B1657CAAFF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6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78077-B8B6-FB03-3A92-F8A7824A1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3CB47-39C0-FC27-742F-D6D0A7138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E2E89-E5B0-F3D7-1D12-CD1C9921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A792-EF8B-D465-1AD9-3713923F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A0E54-515B-E633-72E5-C5C466FE5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18CD-329E-B3E7-9C70-7A0419E0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7B774-A84E-5EC1-2BCE-B535A408F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A74F8-6D8C-4FD6-6593-FB4787D0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5DD9A-E00A-A8D1-1D3E-5712571F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A56C3-27DD-5EB4-9650-7F395D08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B09D58-5912-380A-2163-1581B4D58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5F304-7EC6-8095-922F-82FA65569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6D128-9758-3EDA-4EA7-7AA1E7C8C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A5D8E-3C3F-44D6-5BBA-AFCDCAD4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BB4BA-5A10-2118-BAF7-78A0F48D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1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39D0E-852B-5276-56E5-E42564023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F4DC-936A-D38E-0E45-54DAC0AE1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9D9A-371E-CE8D-F627-ED9E63CC9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31C6A-9224-5497-6C07-D79D7742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B5009-B6C6-AC46-7815-25F50F8F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3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8677-5615-0A7F-2AD9-9F5CD118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D2A1C-9086-BCCA-E06A-42196D27C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FB563-AE18-5D6F-678D-0CA689EF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6AB0-C393-157E-6864-050D9A25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133B4-C4F6-9B27-0065-6B34F007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09915-1475-F417-C024-92510832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602F-4D28-E1AC-6A0D-874B2CF5B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E7969-9EB1-12C0-5CCF-872E5B16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288E5-E235-CD09-822A-B275A96C4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5AE47-0221-014A-0F01-BB3B3DC3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3D855-93A5-25F7-0E85-05EF3485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8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B730-F562-B966-C6B0-A71164D50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1F17C-5A33-CBF8-48EB-B828FF92A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3BE63-2F1E-D721-0D70-156935115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7FB54C-A146-DF9F-F798-36E3A8664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4830D-80D8-94E1-4F38-24F1918D6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32F3B-8BA6-4984-13C7-0FAD9F934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4843A-79C8-5155-D69C-D09A250C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99C8A-986F-5CB4-D09A-C75D98307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3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22A0-DAF5-6AFE-C055-1DAAB598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EE284-171C-352B-E37B-B2042A64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3BEBE2-1378-C87A-EB16-362459E0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FD421-30C0-EB8D-32CC-E92A7CA9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1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CDAB2-BE47-4255-F9E3-3C19BF81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291D43-1DE5-0534-4BF0-DD29EA38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8E59B-1F81-160B-DFC4-97784102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0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079D-64BA-2A18-F7A1-E8D5D513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D63F4-5EDB-6970-0410-271508CC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C7CF1-F304-AF13-4086-B063F65F5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62E28-394C-14C0-5AEB-C3004B851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DAE45-12C0-B090-CC80-7F29C946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52F3B-A832-A5AB-88DC-0706FA82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6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3A17-E4D4-96F9-697E-4C5C70E4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D4CBF4-AFEF-3A0D-F267-ECCAC0261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937D2-8256-12B4-0366-90E641B4F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35A02-745A-F467-FD41-0CF5DF75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7BD9F-34E2-8541-9142-D737D9CE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32335-253F-FCFA-4CB5-A8CD0217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5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6A42CB-3B06-FEEA-FF25-A6912987F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FE141-907B-084A-7803-08C144B1D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1ACE1-3873-5115-813F-405B663E8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B464C9-8A0D-4070-B8B4-C93B58FF7FB4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E03EF-3961-5DD4-F8B4-91474E8FA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20056-C73E-3B4F-29E7-CD40B1A70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5623B0-FEE7-4DC3-B7BE-0C02D1C0F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3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chaffee@nebraskahospitals.org" TargetMode="Externa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mailto:ahale@nebraskahospitals.org" TargetMode="External"/><Relationship Id="rId4" Type="http://schemas.openxmlformats.org/officeDocument/2006/relationships/hyperlink" Target="mailto:dslattery@nebraskahospitals.or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, icon&#10;&#10;Description automatically generated">
            <a:extLst>
              <a:ext uri="{FF2B5EF4-FFF2-40B4-BE49-F238E27FC236}">
                <a16:creationId xmlns:a16="http://schemas.microsoft.com/office/drawing/2014/main" id="{8F79CA3E-5E49-4173-9F9E-9A9128CE8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4175" y="5329918"/>
            <a:ext cx="5131254" cy="123784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A07D7B3-7FAE-4377-B046-8F31ECFE4F29}"/>
              </a:ext>
            </a:extLst>
          </p:cNvPr>
          <p:cNvSpPr txBox="1">
            <a:spLocks/>
          </p:cNvSpPr>
          <p:nvPr/>
        </p:nvSpPr>
        <p:spPr>
          <a:xfrm>
            <a:off x="3193367" y="290233"/>
            <a:ext cx="6217919" cy="4746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NHA Advocacy Institute</a:t>
            </a: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Intro to Advocacy: The Why, How, Who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29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FACB078-15B3-ACA5-E156-A428AB582DA4}"/>
              </a:ext>
            </a:extLst>
          </p:cNvPr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790270F-ED99-AC95-D42F-70407A195EFA}"/>
                </a:ext>
              </a:extLst>
            </p:cNvPr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9FC7EA2-EBDE-9B1C-5A3D-E8D413551ED6}"/>
                </a:ext>
              </a:extLst>
            </p:cNvPr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05908177-96BB-B4A7-CF13-9132B42F0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631" y="385423"/>
            <a:ext cx="4318738" cy="506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81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85800" y="1321490"/>
            <a:ext cx="11201400" cy="3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The How</a:t>
            </a:r>
            <a:endParaRPr lang="en-US" sz="1200" dirty="0"/>
          </a:p>
        </p:txBody>
      </p:sp>
      <p:sp>
        <p:nvSpPr>
          <p:cNvPr id="19" name="TextBox 19"/>
          <p:cNvSpPr txBox="1"/>
          <p:nvPr/>
        </p:nvSpPr>
        <p:spPr>
          <a:xfrm>
            <a:off x="685800" y="1711157"/>
            <a:ext cx="10820400" cy="44348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Build Relationships with Legislators and their 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staff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Town halls, athletic events, community events, send an email introducing yourself or your ideas, thank you emails!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Your Hospital’s Needs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What are your pain points? Any exciting wins? Reach out to your leadership and NHA for help!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we need legislation? Regulatory change? Clarification from DHHS? 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Mobilize Grassroots Advocacy</a:t>
            </a: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 your coworkers, friends, neighbors to get involved by sending an email or calling their senator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with the NHA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t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rack and shape 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egislation, need your input, can coordinate with lobby efforts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77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85800" y="1321490"/>
            <a:ext cx="11201400" cy="3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WHAT CAN YOU DO?</a:t>
            </a:r>
            <a:endParaRPr lang="en-US" sz="1200" dirty="0"/>
          </a:p>
        </p:txBody>
      </p:sp>
      <p:sp>
        <p:nvSpPr>
          <p:cNvPr id="19" name="TextBox 19"/>
          <p:cNvSpPr txBox="1"/>
          <p:nvPr/>
        </p:nvSpPr>
        <p:spPr>
          <a:xfrm>
            <a:off x="685800" y="1882670"/>
            <a:ext cx="10820400" cy="42552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 Visits and Meetings</a:t>
            </a: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Hospital and Community Tours 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 the Life of a Senator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Phone Calls, Letters, and Emails </a:t>
            </a: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Media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Get More People Involved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Attend Advocacy Day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Subscribe to </a:t>
            </a:r>
            <a:r>
              <a:rPr lang="en-US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Newslink</a:t>
            </a: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Attend monthly NHA Member Calls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Contribute to the NHA Political Action Committee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31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85800" y="1321490"/>
            <a:ext cx="11201400" cy="3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NHA CONTACTS</a:t>
            </a:r>
            <a:endParaRPr lang="en-US" sz="1200" dirty="0"/>
          </a:p>
        </p:txBody>
      </p:sp>
      <p:sp>
        <p:nvSpPr>
          <p:cNvPr id="19" name="TextBox 19"/>
          <p:cNvSpPr txBox="1"/>
          <p:nvPr/>
        </p:nvSpPr>
        <p:spPr>
          <a:xfrm>
            <a:off x="685800" y="1711157"/>
            <a:ext cx="10820400" cy="53440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Meghan Chaffee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Chief Advocacy and Legal Officer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  <a:hlinkClick r:id="rId3"/>
              </a:rPr>
              <a:t>mchaffee@nebraskahospitals.org</a:t>
            </a: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402-742-8563</a:t>
            </a: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David Slattery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Sr. Director of Advocacy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  <a:hlinkClick r:id="rId4"/>
              </a:rPr>
              <a:t>dslattery@nebraskahospitals.org</a:t>
            </a: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402-742-8153</a:t>
            </a: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Andy Hale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Chief People and Member Engagement Officer</a:t>
            </a: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  <a:hlinkClick r:id="rId5"/>
              </a:rPr>
              <a:t>ahale@nebraskahospitals.org</a:t>
            </a: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r>
              <a:rPr lang="en-US" sz="1600" dirty="0">
                <a:solidFill>
                  <a:srgbClr val="2D262A"/>
                </a:solidFill>
                <a:latin typeface="Montserrat Classic"/>
              </a:rPr>
              <a:t>402-742-8146</a:t>
            </a: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  <a:p>
            <a:pPr>
              <a:lnSpc>
                <a:spcPts val="2239"/>
              </a:lnSpc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18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85800" y="2701536"/>
            <a:ext cx="10820400" cy="16855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Questions?</a:t>
            </a:r>
            <a:endParaRPr lang="en-US" sz="80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91342" y="1321490"/>
            <a:ext cx="11201400" cy="626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The Why: WE NEED YOU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631"/>
              </a:lnSpc>
            </a:pPr>
            <a:endParaRPr lang="en-US" sz="1200" dirty="0"/>
          </a:p>
        </p:txBody>
      </p:sp>
      <p:sp>
        <p:nvSpPr>
          <p:cNvPr id="19" name="TextBox 19"/>
          <p:cNvSpPr txBox="1"/>
          <p:nvPr/>
        </p:nvSpPr>
        <p:spPr>
          <a:xfrm>
            <a:off x="685800" y="1711157"/>
            <a:ext cx="10820400" cy="41270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engage with policymakers, their staff, and other stakeholders to influence healthcare policies that affect your hospital.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speak in a unified voice with common messages.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tell your stories to help improve healthcare delivery, securing funding, ensuring patient access to care, and address workforce challenges.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Through advocacy efforts, you can influence public opinion, shape policies, and affect legislation that directly impacts your hospital.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actively engaging in advocacy, you can help us work towards creating a favorable regulatory and business environment.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15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85799" y="1112383"/>
            <a:ext cx="10820400" cy="53238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Have you ever wondered why your senator voted the way they did? Have you ever thought, why do they not like hospitals? It usually stems from a lack of knowledge or a misunderstanding of the issue. They are not always aware of the consequences of their votes.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Legislators cannot be experts in all subject-matters… that’s why we need you!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Legislators make decisions based on their core beliefs, on their knowledge of an issue, on input from experts, on personal counsel, and on feedback from their constituents…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That is you!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are the most important voice we have in communicating with our policy makers.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POWER IN NUMBERS!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advocacy ensures that the collective voice of the association is heard and considered in decision-making processes.</a:t>
            </a: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72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5911845"/>
            <a:ext cx="2057400" cy="2153846"/>
            <a:chOff x="0" y="-38100"/>
            <a:chExt cx="812800" cy="8509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85800" y="1711157"/>
            <a:ext cx="10820400" cy="37538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r>
              <a:rPr lang="en-US" sz="4000" dirty="0">
                <a:solidFill>
                  <a:srgbClr val="002060"/>
                </a:solidFill>
                <a:latin typeface="Bebas Neue" panose="020B0606020202050201" pitchFamily="34" charset="0"/>
              </a:rPr>
              <a:t>92 member hospitals</a:t>
            </a:r>
          </a:p>
          <a:p>
            <a:endParaRPr lang="en-US" sz="4000" dirty="0">
              <a:solidFill>
                <a:srgbClr val="002060"/>
              </a:solidFill>
              <a:latin typeface="Bebas Neue" panose="020B0606020202050201" pitchFamily="34" charset="0"/>
            </a:endParaRPr>
          </a:p>
          <a:p>
            <a:pPr>
              <a:lnSpc>
                <a:spcPts val="2239"/>
              </a:lnSpc>
            </a:pPr>
            <a:r>
              <a:rPr lang="en-US" sz="4000" dirty="0">
                <a:solidFill>
                  <a:srgbClr val="002060"/>
                </a:solidFill>
                <a:latin typeface="Bebas Neue" panose="020B0606020202050201" pitchFamily="34" charset="0"/>
              </a:rPr>
              <a:t>Nearly 50,000 hospital employees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2060"/>
              </a:solidFill>
              <a:latin typeface="Bebas Neue" panose="020B0606020202050201" pitchFamily="34" charset="0"/>
            </a:endParaRPr>
          </a:p>
          <a:p>
            <a:pPr>
              <a:lnSpc>
                <a:spcPts val="2239"/>
              </a:lnSpc>
            </a:pPr>
            <a:r>
              <a:rPr lang="en-US" sz="4000" dirty="0">
                <a:solidFill>
                  <a:srgbClr val="002060"/>
                </a:solidFill>
                <a:latin typeface="Bebas Neue" panose="020B0606020202050201" pitchFamily="34" charset="0"/>
              </a:rPr>
              <a:t>$8.6B in total expenditures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2060"/>
              </a:solidFill>
              <a:latin typeface="Bebas Neue" panose="020B0606020202050201" pitchFamily="34" charset="0"/>
            </a:endParaRPr>
          </a:p>
          <a:p>
            <a:pPr>
              <a:lnSpc>
                <a:spcPts val="2239"/>
              </a:lnSpc>
            </a:pPr>
            <a:r>
              <a:rPr lang="en-US" sz="4000" dirty="0">
                <a:solidFill>
                  <a:srgbClr val="002060"/>
                </a:solidFill>
                <a:latin typeface="Bebas Neue" panose="020B0606020202050201" pitchFamily="34" charset="0"/>
              </a:rPr>
              <a:t>$15B in total economic impact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4000" dirty="0">
              <a:solidFill>
                <a:srgbClr val="002060"/>
              </a:solidFill>
              <a:latin typeface="Bebas Neue" panose="020B0606020202050201" pitchFamily="34" charset="0"/>
            </a:endParaRPr>
          </a:p>
          <a:p>
            <a:pPr>
              <a:lnSpc>
                <a:spcPts val="2239"/>
              </a:lnSpc>
            </a:pPr>
            <a:r>
              <a:rPr lang="en-US" sz="4000" dirty="0">
                <a:solidFill>
                  <a:srgbClr val="002060"/>
                </a:solidFill>
                <a:latin typeface="Bebas Neue" panose="020B0606020202050201" pitchFamily="34" charset="0"/>
              </a:rPr>
              <a:t>$4B+ in salary and benefits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967087"/>
            <a:ext cx="2057400" cy="2153877"/>
            <a:chOff x="0" y="-38100"/>
            <a:chExt cx="812800" cy="850900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B27154-5BD1-05C4-6C1D-B184C394C2BA}"/>
              </a:ext>
            </a:extLst>
          </p:cNvPr>
          <p:cNvSpPr txBox="1"/>
          <p:nvPr/>
        </p:nvSpPr>
        <p:spPr>
          <a:xfrm>
            <a:off x="3048811" y="1299506"/>
            <a:ext cx="6094378" cy="450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b="1" u="sng" dirty="0">
                <a:solidFill>
                  <a:srgbClr val="002060"/>
                </a:solidFill>
                <a:latin typeface="Bebas Neue" panose="020B0606020202050201" pitchFamily="34" charset="0"/>
              </a:rPr>
              <a:t>About the Nebraska Hospital Association</a:t>
            </a:r>
          </a:p>
        </p:txBody>
      </p:sp>
    </p:spTree>
    <p:extLst>
      <p:ext uri="{BB962C8B-B14F-4D97-AF65-F5344CB8AC3E}">
        <p14:creationId xmlns:p14="http://schemas.microsoft.com/office/powerpoint/2010/main" val="311015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85800" y="2276300"/>
            <a:ext cx="10820400" cy="350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9"/>
              </a:lnSpc>
            </a:pPr>
            <a:endParaRPr lang="en-US" sz="1600" b="1" u="sng" dirty="0">
              <a:solidFill>
                <a:srgbClr val="2D262A"/>
              </a:solidFill>
              <a:latin typeface="Montserrat Classic"/>
            </a:endParaRPr>
          </a:p>
          <a:p>
            <a:pPr algn="ctr"/>
            <a:r>
              <a:rPr lang="en-US" sz="3200" b="1" dirty="0">
                <a:solidFill>
                  <a:srgbClr val="1E3262"/>
                </a:solidFill>
                <a:latin typeface="Bebas Neue" panose="020B0606020202050201" pitchFamily="34" charset="0"/>
              </a:rPr>
              <a:t>Nebraska hospitals are hurting</a:t>
            </a:r>
          </a:p>
          <a:p>
            <a:pPr algn="ctr"/>
            <a:endParaRPr lang="en-US" sz="3200" b="1" dirty="0">
              <a:solidFill>
                <a:srgbClr val="1E3262"/>
              </a:solidFill>
              <a:latin typeface="Bebas Neue" panose="020B0606020202050201" pitchFamily="34" charset="0"/>
            </a:endParaRPr>
          </a:p>
          <a:p>
            <a:pPr algn="ctr"/>
            <a:r>
              <a:rPr lang="en-US" sz="3200" dirty="0">
                <a:latin typeface="Bebas Neue" panose="020B0606020202050201" pitchFamily="34" charset="0"/>
              </a:rPr>
              <a:t>Workforce Crisis</a:t>
            </a:r>
          </a:p>
          <a:p>
            <a:pPr algn="ctr"/>
            <a:r>
              <a:rPr lang="en-US" sz="3200" dirty="0">
                <a:latin typeface="Bebas Neue" panose="020B0606020202050201" pitchFamily="34" charset="0"/>
              </a:rPr>
              <a:t>Historic Inflation</a:t>
            </a:r>
          </a:p>
          <a:p>
            <a:pPr algn="ctr"/>
            <a:r>
              <a:rPr lang="en-US" sz="3200" dirty="0">
                <a:latin typeface="Bebas Neue" panose="020B0606020202050201" pitchFamily="34" charset="0"/>
              </a:rPr>
              <a:t>Post-Acute Placement Bottlenecks</a:t>
            </a:r>
          </a:p>
          <a:p>
            <a:pPr algn="ctr"/>
            <a:r>
              <a:rPr lang="en-US" sz="3200" dirty="0">
                <a:latin typeface="Bebas Neue" panose="020B0606020202050201" pitchFamily="34" charset="0"/>
              </a:rPr>
              <a:t>Growing Commercial Insurance Burdens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  <p:sp>
        <p:nvSpPr>
          <p:cNvPr id="5" name="TextBox 17">
            <a:extLst>
              <a:ext uri="{FF2B5EF4-FFF2-40B4-BE49-F238E27FC236}">
                <a16:creationId xmlns:a16="http://schemas.microsoft.com/office/drawing/2014/main" id="{30451913-CA5A-9C10-3664-1015821E5108}"/>
              </a:ext>
            </a:extLst>
          </p:cNvPr>
          <p:cNvSpPr txBox="1"/>
          <p:nvPr/>
        </p:nvSpPr>
        <p:spPr>
          <a:xfrm>
            <a:off x="691342" y="1321490"/>
            <a:ext cx="11201400" cy="626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400" dirty="0">
                <a:solidFill>
                  <a:srgbClr val="1E3262"/>
                </a:solidFill>
                <a:latin typeface="Montserrat Extra-Bold Bold"/>
              </a:rPr>
              <a:t>The Why: Hospitals Need More Voices for Advocacy!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631"/>
              </a:lnSpc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57706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370156-7E29-58B2-CF9A-6766346B01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9961" y="1563994"/>
            <a:ext cx="9144792" cy="444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1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85800" y="1321490"/>
            <a:ext cx="11201400" cy="3484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The Wins! </a:t>
            </a:r>
            <a:endParaRPr lang="en-US" sz="1200" dirty="0"/>
          </a:p>
        </p:txBody>
      </p:sp>
      <p:sp>
        <p:nvSpPr>
          <p:cNvPr id="19" name="TextBox 19"/>
          <p:cNvSpPr txBox="1"/>
          <p:nvPr/>
        </p:nvSpPr>
        <p:spPr>
          <a:xfrm>
            <a:off x="457583" y="1706213"/>
            <a:ext cx="10820400" cy="47592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3563"/>
                </a:solidFill>
                <a:latin typeface="Bebas Neue" panose="020B0606020202050201" pitchFamily="34" charset="0"/>
              </a:rPr>
              <a:t>Provider Assessment &amp; Directed Payment program</a:t>
            </a:r>
          </a:p>
          <a:p>
            <a:endParaRPr lang="en-US" sz="2000" dirty="0"/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Medicaid reimbursements are not keeping up with the cost of care.</a:t>
            </a:r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Nearly $1B in loses from public programs.</a:t>
            </a:r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43% of Nebraska hospitals ran a negative operating margin in the last quarter.</a:t>
            </a:r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85800" indent="-6858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Establish a partnership with state to pursue maximum allowable federal reimbursement for Medicaid.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1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1600" dirty="0"/>
              <a:t>44 states have a hospital assessment supporting rates.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1600" dirty="0"/>
              <a:t>68.68% blended FMAP. $1 invested by state or provider assessment is matched about $2.19 by Fed.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1600" dirty="0"/>
              <a:t>CMS authorizes Directed Payments through MCOs up to average commercial rates.</a:t>
            </a:r>
          </a:p>
          <a:p>
            <a:endParaRPr lang="en-US" sz="16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1600" dirty="0"/>
              <a:t>NE has two assessment programs - nursing homes &amp; ICF</a:t>
            </a:r>
          </a:p>
          <a:p>
            <a:pPr marL="228611" indent="-228611">
              <a:lnSpc>
                <a:spcPts val="2239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2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91590" y="2678603"/>
            <a:ext cx="108204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8000" b="1" dirty="0">
                <a:solidFill>
                  <a:srgbClr val="003563"/>
                </a:solidFill>
                <a:latin typeface="Bebas Neue" panose="020B0606020202050201" pitchFamily="34" charset="0"/>
              </a:rPr>
              <a:t>$900 million per year!!</a:t>
            </a:r>
            <a:endParaRPr lang="en-US" sz="8000" dirty="0">
              <a:solidFill>
                <a:srgbClr val="2D262A"/>
              </a:solidFill>
              <a:latin typeface="Montserrat Classic"/>
            </a:endParaRPr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2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67304" y="6008286"/>
            <a:ext cx="1838897" cy="163914"/>
            <a:chOff x="0" y="0"/>
            <a:chExt cx="726478" cy="647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26478" cy="64756"/>
            </a:xfrm>
            <a:custGeom>
              <a:avLst/>
              <a:gdLst/>
              <a:ahLst/>
              <a:cxnLst/>
              <a:rect l="l" t="t" r="r" b="b"/>
              <a:pathLst>
                <a:path w="726478" h="64756">
                  <a:moveTo>
                    <a:pt x="0" y="0"/>
                  </a:moveTo>
                  <a:lnTo>
                    <a:pt x="726478" y="0"/>
                  </a:lnTo>
                  <a:lnTo>
                    <a:pt x="726478" y="64756"/>
                  </a:lnTo>
                  <a:lnTo>
                    <a:pt x="0" y="64756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685800" y="1321490"/>
            <a:ext cx="11201400" cy="41449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31"/>
              </a:lnSpc>
            </a:pP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The Who: The Nebraska Legislature</a:t>
            </a:r>
          </a:p>
          <a:p>
            <a:endParaRPr lang="en-US" sz="1200" dirty="0">
              <a:solidFill>
                <a:srgbClr val="1E3262"/>
              </a:solidFill>
            </a:endParaRP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Unicameral: 49 Legislative Districts</a:t>
            </a: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49 state senators</a:t>
            </a: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Approx. 40,000 constituents</a:t>
            </a: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Elected to 4-year terms (two terms)</a:t>
            </a: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“Citizen Legislature” - Salary of $12,000/year</a:t>
            </a:r>
          </a:p>
          <a:p>
            <a:pPr marL="457200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14 Committees </a:t>
            </a:r>
          </a:p>
          <a:p>
            <a:pPr marL="914400" lvl="1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Appropriations</a:t>
            </a:r>
          </a:p>
          <a:p>
            <a:pPr marL="914400" lvl="1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Banking, Commerce, &amp; Insurance</a:t>
            </a:r>
          </a:p>
          <a:p>
            <a:pPr marL="914400" lvl="1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Health &amp; Human Services</a:t>
            </a:r>
          </a:p>
          <a:p>
            <a:pPr marL="914400" lvl="1" indent="-457200">
              <a:lnSpc>
                <a:spcPts val="2631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E3262"/>
                </a:solidFill>
              </a:rPr>
              <a:t>Revenue</a:t>
            </a:r>
            <a:r>
              <a:rPr lang="en-US" sz="2800" dirty="0">
                <a:solidFill>
                  <a:srgbClr val="1E3262"/>
                </a:solidFill>
                <a:latin typeface="Montserrat Extra-Bold Bold"/>
              </a:rPr>
              <a:t> </a:t>
            </a:r>
          </a:p>
          <a:p>
            <a:pPr>
              <a:lnSpc>
                <a:spcPts val="2631"/>
              </a:lnSpc>
            </a:pPr>
            <a:endParaRPr lang="en-US" sz="1200" dirty="0"/>
          </a:p>
        </p:txBody>
      </p:sp>
      <p:grpSp>
        <p:nvGrpSpPr>
          <p:cNvPr id="25" name="Group 25"/>
          <p:cNvGrpSpPr/>
          <p:nvPr/>
        </p:nvGrpSpPr>
        <p:grpSpPr>
          <a:xfrm>
            <a:off x="685800" y="1063529"/>
            <a:ext cx="1838897" cy="31750"/>
            <a:chOff x="0" y="0"/>
            <a:chExt cx="726478" cy="1254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726478" cy="12543"/>
            </a:xfrm>
            <a:custGeom>
              <a:avLst/>
              <a:gdLst/>
              <a:ahLst/>
              <a:cxnLst/>
              <a:rect l="l" t="t" r="r" b="b"/>
              <a:pathLst>
                <a:path w="726478" h="12543">
                  <a:moveTo>
                    <a:pt x="0" y="0"/>
                  </a:moveTo>
                  <a:lnTo>
                    <a:pt x="726478" y="0"/>
                  </a:lnTo>
                  <a:lnTo>
                    <a:pt x="726478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BFD734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pic>
        <p:nvPicPr>
          <p:cNvPr id="28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685800" y="717896"/>
            <a:ext cx="1838897" cy="27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0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860717DDFF784DB7F93287EB7FA505" ma:contentTypeVersion="15" ma:contentTypeDescription="Create a new document." ma:contentTypeScope="" ma:versionID="24d5e3f0f70b4c6b3cd8168fdfe45e8e">
  <xsd:schema xmlns:xsd="http://www.w3.org/2001/XMLSchema" xmlns:xs="http://www.w3.org/2001/XMLSchema" xmlns:p="http://schemas.microsoft.com/office/2006/metadata/properties" xmlns:ns2="d556b79e-266c-4099-b01c-ad2e0becc554" xmlns:ns3="7d52a395-d60e-4d29-963e-e2621d039367" targetNamespace="http://schemas.microsoft.com/office/2006/metadata/properties" ma:root="true" ma:fieldsID="9625b1821ccdc68ce4a16c020e6fb8c1" ns2:_="" ns3:_="">
    <xsd:import namespace="d556b79e-266c-4099-b01c-ad2e0becc554"/>
    <xsd:import namespace="7d52a395-d60e-4d29-963e-e2621d0393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6b79e-266c-4099-b01c-ad2e0becc5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00352fb-e6ad-431e-8ba3-84ffe30667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52a395-d60e-4d29-963e-e2621d03936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5bf1640-539c-4b88-af35-ba352abdc2d3}" ma:internalName="TaxCatchAll" ma:showField="CatchAllData" ma:web="7d52a395-d60e-4d29-963e-e2621d0393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52a395-d60e-4d29-963e-e2621d039367" xsi:nil="true"/>
    <lcf76f155ced4ddcb4097134ff3c332f xmlns="d556b79e-266c-4099-b01c-ad2e0becc55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93D897-30A6-405D-8C14-80AFB8C88ACF}"/>
</file>

<file path=customXml/itemProps2.xml><?xml version="1.0" encoding="utf-8"?>
<ds:datastoreItem xmlns:ds="http://schemas.openxmlformats.org/officeDocument/2006/customXml" ds:itemID="{826A46DD-9947-498D-AEF5-575FB0E34D23}"/>
</file>

<file path=customXml/itemProps3.xml><?xml version="1.0" encoding="utf-8"?>
<ds:datastoreItem xmlns:ds="http://schemas.openxmlformats.org/officeDocument/2006/customXml" ds:itemID="{75AE29E5-81B8-4FF4-A248-27EEDDB48A8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727</Words>
  <Application>Microsoft Office PowerPoint</Application>
  <PresentationFormat>Widescreen</PresentationFormat>
  <Paragraphs>126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Aptos Display</vt:lpstr>
      <vt:lpstr>Arial</vt:lpstr>
      <vt:lpstr>Arial Black</vt:lpstr>
      <vt:lpstr>Bebas Neue</vt:lpstr>
      <vt:lpstr>Calibri</vt:lpstr>
      <vt:lpstr>Montserrat Classic</vt:lpstr>
      <vt:lpstr>Montserrat Extra-Bold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Andy Hale</dc:creator>
  <cp:lastModifiedBy>Laura Leach</cp:lastModifiedBy>
  <cp:revision>3</cp:revision>
  <dcterms:created xsi:type="dcterms:W3CDTF">2024-09-13T18:19:09Z</dcterms:created>
  <dcterms:modified xsi:type="dcterms:W3CDTF">2024-09-20T00:48:01Z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0x0101009E860717DDFF784DB7F93287EB7FA505</vt:lpwstr>
  </property>
</Properties>
</file>