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3" r:id="rId4"/>
    <p:sldId id="264" r:id="rId5"/>
    <p:sldId id="260" r:id="rId6"/>
    <p:sldId id="265" r:id="rId7"/>
    <p:sldId id="262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174"/>
    <a:srgbClr val="324E59"/>
    <a:srgbClr val="1E3262"/>
    <a:srgbClr val="C3CAD9"/>
    <a:srgbClr val="AEB3BF"/>
    <a:srgbClr val="ABBBE0"/>
    <a:srgbClr val="CED9ED"/>
    <a:srgbClr val="E6E9ED"/>
    <a:srgbClr val="ED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B625A-1355-0693-FFC5-955B635633C4}" v="2044" dt="2025-06-09T15:23:56.163"/>
    <p1510:client id="{2B9E495F-C629-7320-74BF-8DEB6AA8EDC1}" v="152" dt="2025-06-09T19:44:23.982"/>
    <p1510:client id="{4817742F-7458-B6A5-AC66-28AB8F6FC5F9}" v="4" dt="2025-06-09T15:33:58.273"/>
    <p1510:client id="{4FA94717-E12F-568C-D09C-677D66A97FAA}" v="2" dt="2025-06-09T15:24:45.185"/>
    <p1510:client id="{9CAE979F-A743-9413-193F-97A30831B6E7}" v="611" dt="2025-06-11T02:26:12.907"/>
    <p1510:client id="{FB0BC620-4494-4082-D02D-346FC6E36702}" v="11" dt="2025-06-10T18:31:21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2274-7CEE-100E-2158-B2FA889FB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CFCF2-B629-5972-CCE5-3F6E13321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994BD-37A7-2B21-CF2D-156BE0C8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37FA-9B9E-0D6B-2B96-9D3ECE1D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76A90-DC9F-50AE-498E-5E8D3D5F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50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273D-3370-6BAE-29F6-91F20994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78029-6EE6-2CC9-3ACF-6831A5C22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5DE2E-F02B-83A7-E427-A175062C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BC92A-23CE-8C44-1D3A-0DA2BBDEC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1811-D9CC-1484-3575-1BF8516E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5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A1419A-AD8C-49B0-75C0-801A93778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F0C2C-773D-3FFA-1B13-B72E3CD4D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DD4B-3D67-CAAB-F2C5-CDF1AACF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4CB9D-797C-EBB4-033F-7A02E8B0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39F4D-685E-3958-AE77-B17F8E21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9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DE5F-B264-6FF8-2684-67801EF2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13E72-6449-5274-F1C5-454AFB5F5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A68AF-4E70-AC6A-9836-B37F2DCA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847B-9972-0D5A-4465-1B31071A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E3C9-E6E2-DFEB-9A7A-3F2B174D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4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EE47-2A48-8157-0130-B7C1C685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B588B-EE20-D939-C476-EFF675EFB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B321-B7F3-EC28-3467-95DDD437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0A86F-920B-D58F-6221-0BBD5DE5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F10B-BA36-93A3-05D9-428F5287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7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81A-B648-FC8E-1442-991A4E8D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0DE7-BDAB-5EAE-5F45-043F55C1B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AA31C-68AE-471B-E365-6DC1A1658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B62FB-68C0-F582-3DF0-4697BD3C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784AB-F8A1-9EDD-43B4-32C20ADD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63472-9B03-AFD2-4D8E-B378A733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8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A781-4FBC-481C-ABEF-AAFFACC6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9E68D-6CC2-85FA-DE9B-25C20132A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AD47F-AB98-2EF3-F3F5-3B8EB4F8A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874DB-A55E-0AD2-3C6C-8DE720A95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C6D61-A5CE-C59E-DB82-A82B4C475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F48E6-5F7D-FF08-D0EA-855BC91C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CA5D4-1C80-F4D6-D8B4-A73D3A98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6C8BC-381B-FE5B-9928-A4667533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0440-86E5-8E62-781A-9CB1E7EC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60F64-E85B-4275-9D5B-F0E20519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90760-C32A-B698-8F67-85B70504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8B973-6D5A-061F-ECF0-49E4DAD7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CCA85-0AE8-DCF0-24AE-886E0BF3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83F6D-B493-F586-4E4C-957E8B85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C00AE-970A-061D-36FA-598BA9F5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6796-4E61-05A9-3484-1A18AAA3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51E50-248F-C180-A186-F316A8CB5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DFC3C-AFAE-61E0-D2FB-32CDF354E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5567B-1EB6-E880-E30A-7B0DAC85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25570-DFC9-FC6E-F337-73FD35F3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088C8-A9A1-D2C1-52FB-CC9CEF45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25CE2-7E12-4D3B-ACF3-F5014BC7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055AE-DE86-B0F0-59AD-046CF691A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A0E84-414D-B23D-19ED-804A76038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C9A87-4247-9328-A47F-A63A0D0F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0FEE8-DE29-FE34-7F40-593A77B2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F5A58-7AB8-36CA-481F-A42ABDAA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0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C7C7ED-AD9B-41F3-50F5-D6AF09B2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EADC-8E89-BD29-BE04-021F650D8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4327C-1C18-8463-C1E7-60B8D5BDE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215932-0B8E-460B-B5B6-A8D4DFDD829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EAB78-58A2-49C9-E3FB-00CA97F52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C7ECD-4B6A-8145-596B-3835C6A91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2942C-D93D-4F0C-8D55-8386CF5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6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smHSZS2lFXQ?feature=oembed" TargetMode="External"/><Relationship Id="rId1" Type="http://schemas.openxmlformats.org/officeDocument/2006/relationships/video" Target="https://www.youtube.com/embed/KUIRB2KfHRg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grey crosses and blue text&#10;&#10;AI-generated content may be incorrect.">
            <a:extLst>
              <a:ext uri="{FF2B5EF4-FFF2-40B4-BE49-F238E27FC236}">
                <a16:creationId xmlns:a16="http://schemas.microsoft.com/office/drawing/2014/main" id="{8691FFDF-0650-963E-C3CD-02D556BC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6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1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6B16C-9A10-7D21-2CE7-3A2E1EB28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06783A-3F26-061D-94BF-C58B5F8368B7}"/>
              </a:ext>
            </a:extLst>
          </p:cNvPr>
          <p:cNvSpPr txBox="1"/>
          <p:nvPr/>
        </p:nvSpPr>
        <p:spPr>
          <a:xfrm>
            <a:off x="472384" y="419319"/>
            <a:ext cx="11246338" cy="602068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324E59"/>
                </a:solidFill>
              </a:rPr>
              <a:t>Medicaid Quality Overview &amp; Update</a:t>
            </a:r>
            <a:endParaRPr lang="en-US" sz="3200"/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Quality Performance: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Reporting Compliance:</a:t>
            </a:r>
          </a:p>
          <a:p>
            <a:pPr marL="1371600" lvl="2" indent="-457200">
              <a:buFont typeface="Wingdings"/>
              <a:buChar char="§"/>
            </a:pPr>
            <a:r>
              <a:rPr lang="en-US" sz="2400">
                <a:solidFill>
                  <a:srgbClr val="324E59"/>
                </a:solidFill>
              </a:rPr>
              <a:t>Q32024 = 100%</a:t>
            </a:r>
          </a:p>
          <a:p>
            <a:pPr marL="1371600" lvl="2" indent="-457200">
              <a:buFont typeface="Wingdings"/>
              <a:buChar char="§"/>
            </a:pPr>
            <a:r>
              <a:rPr lang="en-US" sz="2400">
                <a:solidFill>
                  <a:srgbClr val="324E59"/>
                </a:solidFill>
              </a:rPr>
              <a:t>Q42024 = 100%</a:t>
            </a:r>
          </a:p>
          <a:p>
            <a:pPr marL="1371600" lvl="2" indent="-457200">
              <a:buFont typeface="Wingdings"/>
              <a:buChar char="§"/>
            </a:pPr>
            <a:r>
              <a:rPr lang="en-US" sz="2400">
                <a:solidFill>
                  <a:srgbClr val="324E59"/>
                </a:solidFill>
              </a:rPr>
              <a:t>Q12025 = 99%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Goals increased </a:t>
            </a:r>
            <a:br>
              <a:rPr lang="en-US" sz="2400">
                <a:solidFill>
                  <a:srgbClr val="324E59"/>
                </a:solidFill>
              </a:rPr>
            </a:br>
            <a:r>
              <a:rPr lang="en-US" sz="2400">
                <a:solidFill>
                  <a:srgbClr val="324E59"/>
                </a:solidFill>
              </a:rPr>
              <a:t>substantially related to </a:t>
            </a:r>
            <a:br>
              <a:rPr lang="en-US" sz="2400">
                <a:solidFill>
                  <a:srgbClr val="324E59"/>
                </a:solidFill>
              </a:rPr>
            </a:br>
            <a:r>
              <a:rPr lang="en-US" sz="2400">
                <a:solidFill>
                  <a:srgbClr val="324E59"/>
                </a:solidFill>
              </a:rPr>
              <a:t>performance in initial </a:t>
            </a:r>
          </a:p>
          <a:p>
            <a:r>
              <a:rPr lang="en-US" sz="2400">
                <a:solidFill>
                  <a:srgbClr val="324E59"/>
                </a:solidFill>
              </a:rPr>
              <a:t>       quarters. </a:t>
            </a:r>
          </a:p>
          <a:p>
            <a:pPr algn="ctr"/>
            <a:endParaRPr lang="en-US" sz="2800" b="1">
              <a:solidFill>
                <a:srgbClr val="324E59"/>
              </a:solidFill>
            </a:endParaRPr>
          </a:p>
          <a:p>
            <a:pPr algn="ctr"/>
            <a:endParaRPr lang="en-US" sz="2800" b="1">
              <a:solidFill>
                <a:srgbClr val="324E59"/>
              </a:solidFill>
            </a:endParaRPr>
          </a:p>
          <a:p>
            <a:pPr algn="ctr"/>
            <a:endParaRPr lang="en-US" sz="2800" b="1">
              <a:solidFill>
                <a:srgbClr val="324E59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8F123E-C8D2-EDC8-2560-BB2086DD7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366374"/>
              </p:ext>
            </p:extLst>
          </p:nvPr>
        </p:nvGraphicFramePr>
        <p:xfrm>
          <a:off x="4679323" y="1159098"/>
          <a:ext cx="6959583" cy="512064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744014">
                  <a:extLst>
                    <a:ext uri="{9D8B030D-6E8A-4147-A177-3AD203B41FA5}">
                      <a16:colId xmlns:a16="http://schemas.microsoft.com/office/drawing/2014/main" val="2391025229"/>
                    </a:ext>
                  </a:extLst>
                </a:gridCol>
                <a:gridCol w="630522">
                  <a:extLst>
                    <a:ext uri="{9D8B030D-6E8A-4147-A177-3AD203B41FA5}">
                      <a16:colId xmlns:a16="http://schemas.microsoft.com/office/drawing/2014/main" val="320289654"/>
                    </a:ext>
                  </a:extLst>
                </a:gridCol>
                <a:gridCol w="751267">
                  <a:extLst>
                    <a:ext uri="{9D8B030D-6E8A-4147-A177-3AD203B41FA5}">
                      <a16:colId xmlns:a16="http://schemas.microsoft.com/office/drawing/2014/main" val="2572528097"/>
                    </a:ext>
                  </a:extLst>
                </a:gridCol>
                <a:gridCol w="785786">
                  <a:extLst>
                    <a:ext uri="{9D8B030D-6E8A-4147-A177-3AD203B41FA5}">
                      <a16:colId xmlns:a16="http://schemas.microsoft.com/office/drawing/2014/main" val="107799505"/>
                    </a:ext>
                  </a:extLst>
                </a:gridCol>
                <a:gridCol w="858589">
                  <a:extLst>
                    <a:ext uri="{9D8B030D-6E8A-4147-A177-3AD203B41FA5}">
                      <a16:colId xmlns:a16="http://schemas.microsoft.com/office/drawing/2014/main" val="4292186334"/>
                    </a:ext>
                  </a:extLst>
                </a:gridCol>
                <a:gridCol w="757168">
                  <a:extLst>
                    <a:ext uri="{9D8B030D-6E8A-4147-A177-3AD203B41FA5}">
                      <a16:colId xmlns:a16="http://schemas.microsoft.com/office/drawing/2014/main" val="1568276601"/>
                    </a:ext>
                  </a:extLst>
                </a:gridCol>
                <a:gridCol w="213037">
                  <a:extLst>
                    <a:ext uri="{9D8B030D-6E8A-4147-A177-3AD203B41FA5}">
                      <a16:colId xmlns:a16="http://schemas.microsoft.com/office/drawing/2014/main" val="39855390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034666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5705693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CAUTI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Num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Den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Q1 Rate 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Q4 Rate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Q3 Rate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Goal SIR: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12214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State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35,089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0.08%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8709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Urban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25,155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0.08%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32757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Rural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6,510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0.05%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54986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CAH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2,657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0.04%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0.09%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0.34%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26764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SIR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7582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1556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SDOH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Num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Den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>
                          <a:effectLst/>
                        </a:rPr>
                        <a:t>Q1 Rate 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>
                          <a:effectLst/>
                        </a:rPr>
                        <a:t>Q4 Rate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>
                          <a:effectLst/>
                        </a:rPr>
                        <a:t>Q3 Rate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Goal: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/>
                        <a:t>70%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98636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State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29,834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35,823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83.28%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80.96%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77.90%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3094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Urban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20,235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24,697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81.93%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75.95%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75.95%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3331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Rural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5,891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6,983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84.40%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84.74%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84.74%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53132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CAH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3,054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3,482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87.71%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75.77%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75.77%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83316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18938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PPD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Num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Den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>
                          <a:effectLst/>
                        </a:rPr>
                        <a:t>Q1 Rate 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>
                          <a:effectLst/>
                        </a:rPr>
                        <a:t>Q4 Rate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>
                          <a:effectLst/>
                        </a:rPr>
                        <a:t>Q3 Rate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Goal: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/>
                        <a:t>75%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4033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State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6,137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6,411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/>
                        <a:t>95.73%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95.19%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91.19%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10670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Urban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4,371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4,531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96.47%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97.44%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95.55%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05619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Rural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1,331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1,397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95.28%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90.08%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84.03%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83149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CAH Average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435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90.06%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88.91%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600">
                          <a:effectLst/>
                        </a:rPr>
                        <a:t>76.62%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9348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09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1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E0EA3-4C5E-4A18-FE52-0161236C9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837731-FBF7-2A88-F035-871427FD8CC4}"/>
              </a:ext>
            </a:extLst>
          </p:cNvPr>
          <p:cNvSpPr txBox="1"/>
          <p:nvPr/>
        </p:nvSpPr>
        <p:spPr>
          <a:xfrm>
            <a:off x="545653" y="1225280"/>
            <a:ext cx="11099800" cy="440120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200" b="1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>
                <a:solidFill>
                  <a:srgbClr val="324E59"/>
                </a:solidFill>
              </a:rPr>
              <a:t>Age-Friendly</a:t>
            </a:r>
            <a:r>
              <a:rPr lang="en-US" sz="2400">
                <a:solidFill>
                  <a:srgbClr val="324E59"/>
                </a:solidFill>
              </a:rPr>
              <a:t>: Goal by EOY 2025 = 39 Unique Organizations, 3 AF Communities</a:t>
            </a: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>
                <a:solidFill>
                  <a:srgbClr val="324E59"/>
                </a:solidFill>
              </a:rPr>
              <a:t>Emergency Department Behavioral Health Usage Data</a:t>
            </a:r>
            <a:r>
              <a:rPr lang="en-US" sz="2400">
                <a:solidFill>
                  <a:srgbClr val="324E59"/>
                </a:solidFill>
              </a:rPr>
              <a:t>: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Report Distributed Annually 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Data from NHA Data Dimensions Claims Based Data</a:t>
            </a:r>
          </a:p>
          <a:p>
            <a:pPr algn="ctr"/>
            <a:endParaRPr lang="en-US" sz="2800" b="1">
              <a:solidFill>
                <a:srgbClr val="324E59"/>
              </a:solidFill>
            </a:endParaRPr>
          </a:p>
          <a:p>
            <a:pPr algn="ctr"/>
            <a:endParaRPr lang="en-US" sz="2800" b="1">
              <a:solidFill>
                <a:srgbClr val="324E59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EFD179-7429-714D-8ADC-FBA3811DC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054709"/>
              </p:ext>
            </p:extLst>
          </p:nvPr>
        </p:nvGraphicFramePr>
        <p:xfrm>
          <a:off x="1081615" y="2449047"/>
          <a:ext cx="10014469" cy="798704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517926">
                  <a:extLst>
                    <a:ext uri="{9D8B030D-6E8A-4147-A177-3AD203B41FA5}">
                      <a16:colId xmlns:a16="http://schemas.microsoft.com/office/drawing/2014/main" val="4090954085"/>
                    </a:ext>
                  </a:extLst>
                </a:gridCol>
                <a:gridCol w="4818544">
                  <a:extLst>
                    <a:ext uri="{9D8B030D-6E8A-4147-A177-3AD203B41FA5}">
                      <a16:colId xmlns:a16="http://schemas.microsoft.com/office/drawing/2014/main" val="2580820475"/>
                    </a:ext>
                  </a:extLst>
                </a:gridCol>
                <a:gridCol w="2677999">
                  <a:extLst>
                    <a:ext uri="{9D8B030D-6E8A-4147-A177-3AD203B41FA5}">
                      <a16:colId xmlns:a16="http://schemas.microsoft.com/office/drawing/2014/main" val="355235446"/>
                    </a:ext>
                  </a:extLst>
                </a:gridCol>
              </a:tblGrid>
              <a:tr h="4024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600" b="1">
                          <a:effectLst/>
                        </a:rPr>
                        <a:t>Level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600" b="1">
                          <a:effectLst/>
                        </a:rPr>
                        <a:t>Level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600" b="1">
                          <a:effectLst/>
                        </a:rPr>
                        <a:t>Communities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1392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600">
                          <a:effectLst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600">
                          <a:effectLst/>
                        </a:rPr>
                        <a:t>43 Unique Organizations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6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81099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EDFAA5-0D4A-2462-5A50-54F31EEF271A}"/>
              </a:ext>
            </a:extLst>
          </p:cNvPr>
          <p:cNvSpPr txBox="1"/>
          <p:nvPr/>
        </p:nvSpPr>
        <p:spPr>
          <a:xfrm>
            <a:off x="826478" y="269631"/>
            <a:ext cx="105317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324E59"/>
                </a:solidFill>
              </a:rPr>
              <a:t>Medicaid Quality Overview &amp; Update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55534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132AA-50C0-CBE7-5A5A-A102C0E8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rence Crawford stops Shawn Porter in round ten after TWO knockdowns  before welterweight star calls out Errol Spence | The Sun">
            <a:extLst>
              <a:ext uri="{FF2B5EF4-FFF2-40B4-BE49-F238E27FC236}">
                <a16:creationId xmlns:a16="http://schemas.microsoft.com/office/drawing/2014/main" id="{2EE23FDF-DEA1-CF55-5220-FD066CEC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A83D4-3C73-FB6E-F8B7-8DA2BF5B4D69}"/>
              </a:ext>
            </a:extLst>
          </p:cNvPr>
          <p:cNvSpPr txBox="1"/>
          <p:nvPr/>
        </p:nvSpPr>
        <p:spPr>
          <a:xfrm>
            <a:off x="870735" y="3269108"/>
            <a:ext cx="2954106" cy="707886"/>
          </a:xfrm>
          <a:prstGeom prst="rect">
            <a:avLst/>
          </a:prstGeom>
          <a:solidFill>
            <a:srgbClr val="7AA174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TAX CUTS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4FD7C-93D1-34FF-DEB4-9A272C98B6F8}"/>
              </a:ext>
            </a:extLst>
          </p:cNvPr>
          <p:cNvSpPr txBox="1"/>
          <p:nvPr/>
        </p:nvSpPr>
        <p:spPr>
          <a:xfrm>
            <a:off x="8281184" y="3269108"/>
            <a:ext cx="2954106" cy="707886"/>
          </a:xfrm>
          <a:prstGeom prst="rect">
            <a:avLst/>
          </a:prstGeom>
          <a:solidFill>
            <a:srgbClr val="7AA174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MEDICAID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8C463-46B1-4D11-46C0-FAD89B20AF00}"/>
              </a:ext>
            </a:extLst>
          </p:cNvPr>
          <p:cNvSpPr txBox="1"/>
          <p:nvPr/>
        </p:nvSpPr>
        <p:spPr>
          <a:xfrm>
            <a:off x="3677434" y="5193158"/>
            <a:ext cx="4833706" cy="1323439"/>
          </a:xfrm>
          <a:prstGeom prst="rect">
            <a:avLst/>
          </a:prstGeom>
          <a:solidFill>
            <a:srgbClr val="7AA174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ONE BIG BEAUTIFUL </a:t>
            </a:r>
            <a:r>
              <a:rPr lang="en-US" sz="4000" b="1">
                <a:solidFill>
                  <a:srgbClr val="324E59"/>
                </a:solidFill>
              </a:rPr>
              <a:t>BOUT</a:t>
            </a:r>
          </a:p>
        </p:txBody>
      </p:sp>
    </p:spTree>
    <p:extLst>
      <p:ext uri="{BB962C8B-B14F-4D97-AF65-F5344CB8AC3E}">
        <p14:creationId xmlns:p14="http://schemas.microsoft.com/office/powerpoint/2010/main" val="260924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FE1DB6-C892-94A8-E3FA-BD697FED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A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12 Million">
            <a:hlinkClick r:id="" action="ppaction://media"/>
            <a:extLst>
              <a:ext uri="{FF2B5EF4-FFF2-40B4-BE49-F238E27FC236}">
                <a16:creationId xmlns:a16="http://schemas.microsoft.com/office/drawing/2014/main" id="{38169A15-8E80-0B65-DD0B-435152DD5A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1180" y="1986866"/>
            <a:ext cx="5129784" cy="2898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nline Media 9" title="Coalition to Strengthen America's Healthcare: Promises">
            <a:hlinkClick r:id="" action="ppaction://media"/>
            <a:extLst>
              <a:ext uri="{FF2B5EF4-FFF2-40B4-BE49-F238E27FC236}">
                <a16:creationId xmlns:a16="http://schemas.microsoft.com/office/drawing/2014/main" id="{DE598106-BF38-9218-8763-2412C70F78E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21034" y="1979836"/>
            <a:ext cx="5129784" cy="289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0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636CCF-45C0-D2B3-C6C6-3EB7F51AC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DA0D57-97E1-8F62-B0C0-4268ECFA5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A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637CFA-2E16-340F-7D09-09D9380EF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E32274-F315-FD92-002C-46D346BF3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e chart of a number of people&#10;&#10;AI-generated content may be incorrect.">
            <a:extLst>
              <a:ext uri="{FF2B5EF4-FFF2-40B4-BE49-F238E27FC236}">
                <a16:creationId xmlns:a16="http://schemas.microsoft.com/office/drawing/2014/main" id="{ABE54BC2-2372-2125-6A41-487CFDEAA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06" y="1464067"/>
            <a:ext cx="4585013" cy="4914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42213-B08F-19A2-36E7-64AA4D4A18EB}"/>
              </a:ext>
            </a:extLst>
          </p:cNvPr>
          <p:cNvSpPr txBox="1"/>
          <p:nvPr/>
        </p:nvSpPr>
        <p:spPr>
          <a:xfrm>
            <a:off x="698500" y="698499"/>
            <a:ext cx="48895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324E59"/>
                </a:solidFill>
              </a:rPr>
              <a:t>Federal Budget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BFD2D-4B88-6CA6-CCF7-2EB0A7C8C374}"/>
              </a:ext>
            </a:extLst>
          </p:cNvPr>
          <p:cNvSpPr txBox="1"/>
          <p:nvPr/>
        </p:nvSpPr>
        <p:spPr>
          <a:xfrm>
            <a:off x="6350000" y="698498"/>
            <a:ext cx="52578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324E59"/>
                </a:solidFill>
              </a:rPr>
              <a:t>Budget Reconciliation Process</a:t>
            </a:r>
          </a:p>
          <a:p>
            <a:pPr algn="ctr"/>
            <a:endParaRPr lang="en-US" sz="2800" b="1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Reconciliation allows for bill to pass Senate with simple majority</a:t>
            </a: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On May 22nd, House passed their package on 215-214 vote 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CBO Estimates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$3.7T in revenue reduction</a:t>
            </a:r>
            <a:endParaRPr lang="en-US"/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$1.3T in spending cuts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Adds $2.4T to debt/10 yrs.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10.9M lose health coverage</a:t>
            </a:r>
          </a:p>
          <a:p>
            <a:pPr algn="ctr"/>
            <a:endParaRPr lang="en-US" sz="2800" b="1">
              <a:solidFill>
                <a:srgbClr val="324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46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1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405DB4-E0B8-B89C-7253-7871F5CBD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777000"/>
              </p:ext>
            </p:extLst>
          </p:nvPr>
        </p:nvGraphicFramePr>
        <p:xfrm>
          <a:off x="451946" y="483022"/>
          <a:ext cx="11172493" cy="592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1398">
                  <a:extLst>
                    <a:ext uri="{9D8B030D-6E8A-4147-A177-3AD203B41FA5}">
                      <a16:colId xmlns:a16="http://schemas.microsoft.com/office/drawing/2014/main" val="473261070"/>
                    </a:ext>
                  </a:extLst>
                </a:gridCol>
                <a:gridCol w="2679700">
                  <a:extLst>
                    <a:ext uri="{9D8B030D-6E8A-4147-A177-3AD203B41FA5}">
                      <a16:colId xmlns:a16="http://schemas.microsoft.com/office/drawing/2014/main" val="1661384646"/>
                    </a:ext>
                  </a:extLst>
                </a:gridCol>
                <a:gridCol w="3641395">
                  <a:extLst>
                    <a:ext uri="{9D8B030D-6E8A-4147-A177-3AD203B41FA5}">
                      <a16:colId xmlns:a16="http://schemas.microsoft.com/office/drawing/2014/main" val="4107785322"/>
                    </a:ext>
                  </a:extLst>
                </a:gridCol>
              </a:tblGrid>
              <a:tr h="29634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Policy</a:t>
                      </a:r>
                    </a:p>
                  </a:txBody>
                  <a:tcPr>
                    <a:solidFill>
                      <a:srgbClr val="1E32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Estimated Savings</a:t>
                      </a:r>
                    </a:p>
                  </a:txBody>
                  <a:tcPr>
                    <a:solidFill>
                      <a:srgbClr val="1E32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Coverage Loss</a:t>
                      </a:r>
                    </a:p>
                  </a:txBody>
                  <a:tcPr>
                    <a:solidFill>
                      <a:srgbClr val="1E32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487048"/>
                  </a:ext>
                </a:extLst>
              </a:tr>
              <a:tr h="555646">
                <a:tc>
                  <a:txBody>
                    <a:bodyPr/>
                    <a:lstStyle/>
                    <a:p>
                      <a:r>
                        <a:rPr lang="en-US" sz="1600" b="1"/>
                        <a:t>Community Engagement</a:t>
                      </a:r>
                    </a:p>
                    <a:p>
                      <a:r>
                        <a:rPr lang="en-US" sz="1600" b="1"/>
                        <a:t>(Work Requirements)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$344B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4.8M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36078"/>
                  </a:ext>
                </a:extLst>
              </a:tr>
              <a:tr h="580341">
                <a:tc>
                  <a:txBody>
                    <a:bodyPr/>
                    <a:lstStyle/>
                    <a:p>
                      <a:r>
                        <a:rPr lang="en-US" sz="1600" b="1"/>
                        <a:t>Moratorium on Enrollment &amp; Eligibility 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$166B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296120"/>
                  </a:ext>
                </a:extLst>
              </a:tr>
              <a:tr h="1259465">
                <a:tc>
                  <a:txBody>
                    <a:bodyPr/>
                    <a:lstStyle/>
                    <a:p>
                      <a:r>
                        <a:rPr lang="en-US" sz="1600" b="1"/>
                        <a:t>Limit Use of Provider Taxes</a:t>
                      </a:r>
                    </a:p>
                    <a:p>
                      <a:endParaRPr lang="en-US" sz="1600" b="1"/>
                    </a:p>
                    <a:p>
                      <a:r>
                        <a:rPr lang="en-US" sz="1600" b="1"/>
                        <a:t>Limit State Directed Payments</a:t>
                      </a:r>
                    </a:p>
                    <a:p>
                      <a:endParaRPr lang="en-US" sz="1600" b="1"/>
                    </a:p>
                    <a:p>
                      <a:r>
                        <a:rPr lang="en-US" sz="1600" b="1"/>
                        <a:t>Managed Care Tax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$89.3B </a:t>
                      </a:r>
                      <a:r>
                        <a:rPr lang="en-US" sz="1600" b="1"/>
                        <a:t>/ 10 years</a:t>
                      </a:r>
                    </a:p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$72B </a:t>
                      </a:r>
                      <a:r>
                        <a:rPr lang="en-US" sz="1600" b="1"/>
                        <a:t>/ 10 years</a:t>
                      </a:r>
                    </a:p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$34.6B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400,000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69386"/>
                  </a:ext>
                </a:extLst>
              </a:tr>
              <a:tr h="555646">
                <a:tc>
                  <a:txBody>
                    <a:bodyPr/>
                    <a:lstStyle/>
                    <a:p>
                      <a:r>
                        <a:rPr lang="en-US" sz="1600" b="1"/>
                        <a:t>Increase Eligibility Redeterminations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$64B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700,000</a:t>
                      </a:r>
                    </a:p>
                    <a:p>
                      <a:pPr algn="ctr"/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131116"/>
                  </a:ext>
                </a:extLst>
              </a:tr>
              <a:tr h="382779">
                <a:tc>
                  <a:txBody>
                    <a:bodyPr/>
                    <a:lstStyle/>
                    <a:p>
                      <a:r>
                        <a:rPr lang="en-US" sz="1600" b="1"/>
                        <a:t>Moratorium on Nursing Home Staffing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$22B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618280"/>
                  </a:ext>
                </a:extLst>
              </a:tr>
              <a:tr h="605036">
                <a:tc>
                  <a:txBody>
                    <a:bodyPr/>
                    <a:lstStyle/>
                    <a:p>
                      <a:r>
                        <a:rPr lang="en-US" sz="1600" b="1"/>
                        <a:t>Increase Co-Pays for Beneficiaries in Expansion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$8.2B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731550"/>
                  </a:ext>
                </a:extLst>
              </a:tr>
              <a:tr h="333387">
                <a:tc>
                  <a:txBody>
                    <a:bodyPr/>
                    <a:lstStyle/>
                    <a:p>
                      <a:r>
                        <a:rPr lang="en-US" sz="1600" b="1"/>
                        <a:t>Reduce 5% FMAP Bonus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$13.6B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289737"/>
                  </a:ext>
                </a:extLst>
              </a:tr>
              <a:tr h="555646">
                <a:tc>
                  <a:txBody>
                    <a:bodyPr/>
                    <a:lstStyle/>
                    <a:p>
                      <a:r>
                        <a:rPr lang="en-US" sz="1600" b="1"/>
                        <a:t>FMAP Reductions for State Coverage of Undocumented Immigrants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$11B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1.4M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321414"/>
                  </a:ext>
                </a:extLst>
              </a:tr>
              <a:tr h="321040">
                <a:tc>
                  <a:txBody>
                    <a:bodyPr/>
                    <a:lstStyle/>
                    <a:p>
                      <a:r>
                        <a:rPr lang="en-US" sz="1600" b="1"/>
                        <a:t>Limit Retroactive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$6.3B </a:t>
                      </a:r>
                      <a:r>
                        <a:rPr lang="en-US" sz="1600" b="1"/>
                        <a:t>/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66520"/>
                  </a:ext>
                </a:extLst>
              </a:tr>
              <a:tr h="333387">
                <a:tc>
                  <a:txBody>
                    <a:bodyPr/>
                    <a:lstStyle/>
                    <a:p>
                      <a:r>
                        <a:rPr lang="en-US" sz="1600" b="1"/>
                        <a:t>Delay Medicaid DSH Cuts for Three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$16B </a:t>
                      </a:r>
                      <a:r>
                        <a:rPr lang="en-US" sz="1600" b="1"/>
                        <a:t>/ 5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1603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AF085A0-D3E6-300F-469F-D62B676A155F}"/>
              </a:ext>
            </a:extLst>
          </p:cNvPr>
          <p:cNvSpPr txBox="1"/>
          <p:nvPr/>
        </p:nvSpPr>
        <p:spPr>
          <a:xfrm>
            <a:off x="1490472" y="41945"/>
            <a:ext cx="89245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Medicaid Policy Changes - OBBBA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9D67E-F048-3D5B-B129-D969AE63DCFF}"/>
              </a:ext>
            </a:extLst>
          </p:cNvPr>
          <p:cNvSpPr txBox="1"/>
          <p:nvPr/>
        </p:nvSpPr>
        <p:spPr>
          <a:xfrm>
            <a:off x="3756532" y="6438370"/>
            <a:ext cx="4391925" cy="338554"/>
          </a:xfrm>
          <a:prstGeom prst="rect">
            <a:avLst/>
          </a:prstGeom>
          <a:solidFill>
            <a:srgbClr val="1E3262"/>
          </a:solidFill>
          <a:ln>
            <a:solidFill>
              <a:srgbClr val="1E326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*CBO Estimate: More than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$800B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/ 10 years*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869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ED020-4EC6-0102-8CF2-C9A5CD37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A4EF4D-E6BA-07FB-72CD-43A179820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A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F87BF-CB0F-6DBF-54A5-7DF091572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3A07DC-0C20-C6CA-B53D-55D595DE6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BECE2-AC1A-4FB7-1C6A-AB219A5278D3}"/>
              </a:ext>
            </a:extLst>
          </p:cNvPr>
          <p:cNvSpPr txBox="1"/>
          <p:nvPr/>
        </p:nvSpPr>
        <p:spPr>
          <a:xfrm>
            <a:off x="6350000" y="698498"/>
            <a:ext cx="5257800" cy="5493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rgbClr val="324E59"/>
                </a:solidFill>
              </a:rPr>
              <a:t>Next Steps</a:t>
            </a:r>
            <a:endParaRPr lang="en-US" sz="3500"/>
          </a:p>
          <a:p>
            <a:pPr algn="ctr"/>
            <a:endParaRPr lang="en-US" sz="2800" b="1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Senate will unveil proposal soon.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How similar to the House bill?</a:t>
            </a: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White House want to pass bill by July 4th.</a:t>
            </a: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324E59"/>
                </a:solidFill>
              </a:rPr>
              <a:t>Federal debt ceiling will hit in August.</a:t>
            </a: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C4F8-23A1-A659-A7F5-1F0C9BD76946}"/>
              </a:ext>
            </a:extLst>
          </p:cNvPr>
          <p:cNvSpPr txBox="1"/>
          <p:nvPr/>
        </p:nvSpPr>
        <p:spPr>
          <a:xfrm>
            <a:off x="577850" y="698498"/>
            <a:ext cx="5257800" cy="59862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 dirty="0">
                <a:solidFill>
                  <a:srgbClr val="324E59"/>
                </a:solidFill>
              </a:rPr>
              <a:t>Key Issues for the NHA</a:t>
            </a:r>
            <a:endParaRPr lang="en-US" sz="3500" dirty="0"/>
          </a:p>
          <a:p>
            <a:endParaRPr lang="en-US" sz="2800" b="1">
              <a:solidFill>
                <a:srgbClr val="324E59"/>
              </a:solidFill>
            </a:endParaRPr>
          </a:p>
          <a:p>
            <a:r>
              <a:rPr lang="en-US" sz="2800" b="1" dirty="0">
                <a:solidFill>
                  <a:srgbClr val="324E59"/>
                </a:solidFill>
              </a:rPr>
              <a:t>State Directed Payment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Approval of Medicaid State Directed Payment (SDP) Program.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Grandfathered Approved and Submitted SDPs.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June 6 WH Memo</a:t>
            </a: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r>
              <a:rPr lang="en-US" sz="2400" b="1" dirty="0">
                <a:solidFill>
                  <a:srgbClr val="324E59"/>
                </a:solidFill>
              </a:rPr>
              <a:t>Other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Eliminate co-pays for Medicaid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Reduce impact of work requirements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Protect retroactive coverage</a:t>
            </a:r>
          </a:p>
          <a:p>
            <a:pPr algn="ctr"/>
            <a:endParaRPr lang="en-US" sz="2800" b="1">
              <a:solidFill>
                <a:srgbClr val="324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child sitting on the back of a truck&#10;&#10;AI-generated content may be incorrect.">
            <a:extLst>
              <a:ext uri="{FF2B5EF4-FFF2-40B4-BE49-F238E27FC236}">
                <a16:creationId xmlns:a16="http://schemas.microsoft.com/office/drawing/2014/main" id="{54CFBF56-B9FB-3C97-6CFC-976A7D813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52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1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56B69-BBDA-0C65-3471-EB49A1516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804C4D-617A-E327-5007-5E85C3705D1A}"/>
              </a:ext>
            </a:extLst>
          </p:cNvPr>
          <p:cNvSpPr txBox="1"/>
          <p:nvPr/>
        </p:nvSpPr>
        <p:spPr>
          <a:xfrm>
            <a:off x="577850" y="634998"/>
            <a:ext cx="11099800" cy="61247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324E59"/>
                </a:solidFill>
              </a:rPr>
              <a:t>Medicaid SDP Implementation Overview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NHA staff continue to prep for disbursement of the initial round of SDP quarterly payments within 60-days of CMS approval</a:t>
            </a:r>
            <a:br>
              <a:rPr lang="en-US" sz="2400" dirty="0">
                <a:solidFill>
                  <a:srgbClr val="324E59"/>
                </a:solidFill>
              </a:rPr>
            </a:br>
            <a:endParaRPr lang="en-US" sz="2400" dirty="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The 8 hospital Claim Payments Work Group has validated underlying Medicaid MCO claims data and validated the accuracy of DHHS calculations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In the short-term, and given recent changes to UBT's on-line banking platform, we will be focused on ensuring the UBT transaction banking structure is tested and ready </a:t>
            </a:r>
            <a:endParaRPr lang="en-US" dirty="0"/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324E59"/>
                </a:solidFill>
              </a:rPr>
              <a:t>In the longer-term, NHA staff will continue to "harden" our internal infrastructure through planned third-party testing and independent review of TPA policies &amp; procedures</a:t>
            </a:r>
          </a:p>
        </p:txBody>
      </p:sp>
    </p:spTree>
    <p:extLst>
      <p:ext uri="{BB962C8B-B14F-4D97-AF65-F5344CB8AC3E}">
        <p14:creationId xmlns:p14="http://schemas.microsoft.com/office/powerpoint/2010/main" val="185827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1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9EB52-F8D4-D069-3E49-94243DE28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A6727D-F2FD-8E49-F17F-83C425FFB366}"/>
              </a:ext>
            </a:extLst>
          </p:cNvPr>
          <p:cNvSpPr txBox="1"/>
          <p:nvPr/>
        </p:nvSpPr>
        <p:spPr>
          <a:xfrm>
            <a:off x="577850" y="634998"/>
            <a:ext cx="11099800" cy="58169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324E59"/>
                </a:solidFill>
              </a:rPr>
              <a:t>Medicaid Quality Overview &amp; Update</a:t>
            </a:r>
            <a:endParaRPr lang="en-US" sz="3200"/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>
                <a:solidFill>
                  <a:srgbClr val="324E59"/>
                </a:solidFill>
              </a:rPr>
              <a:t>3 Key Required Metrics</a:t>
            </a:r>
            <a:r>
              <a:rPr lang="en-US" sz="2400">
                <a:solidFill>
                  <a:srgbClr val="324E59"/>
                </a:solidFill>
              </a:rPr>
              <a:t>: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SDOH Screening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Post-Partum Depression Screen for Delivering Hospitals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CAUTI</a:t>
            </a:r>
          </a:p>
          <a:p>
            <a:pPr marL="457200" indent="-457200">
              <a:buFont typeface="Arial"/>
              <a:buChar char="•"/>
            </a:pPr>
            <a:r>
              <a:rPr lang="en-US" sz="2400" b="1">
                <a:solidFill>
                  <a:srgbClr val="324E59"/>
                </a:solidFill>
              </a:rPr>
              <a:t>Additional Data</a:t>
            </a:r>
            <a:r>
              <a:rPr lang="en-US" sz="2400">
                <a:solidFill>
                  <a:srgbClr val="324E59"/>
                </a:solidFill>
              </a:rPr>
              <a:t>: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Metrics broken down by payer or patient type</a:t>
            </a:r>
          </a:p>
          <a:p>
            <a:pPr marL="457200" indent="-457200">
              <a:buFont typeface="Arial"/>
              <a:buChar char="•"/>
            </a:pPr>
            <a:r>
              <a:rPr lang="en-US" sz="2400" b="1">
                <a:solidFill>
                  <a:srgbClr val="324E59"/>
                </a:solidFill>
              </a:rPr>
              <a:t>Supplemental Metrics</a:t>
            </a:r>
            <a:r>
              <a:rPr lang="en-US" sz="2400">
                <a:solidFill>
                  <a:srgbClr val="324E59"/>
                </a:solidFill>
              </a:rPr>
              <a:t>: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Increase unique Age-Friendly organizations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>
                <a:solidFill>
                  <a:srgbClr val="324E59"/>
                </a:solidFill>
              </a:rPr>
              <a:t>Explore use of ED for primary diagnoses related to behavioral health</a:t>
            </a:r>
          </a:p>
          <a:p>
            <a:pPr marL="914400" lvl="1" indent="-457200">
              <a:buFont typeface="Courier New"/>
              <a:buChar char="o"/>
            </a:pPr>
            <a:endParaRPr lang="en-US" sz="2400">
              <a:solidFill>
                <a:srgbClr val="324E59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>
                <a:solidFill>
                  <a:srgbClr val="324E59"/>
                </a:solidFill>
              </a:rPr>
              <a:t>Quarterly scorecards distributed</a:t>
            </a:r>
          </a:p>
          <a:p>
            <a:pPr algn="ctr"/>
            <a:endParaRPr lang="en-US" sz="2800" b="1">
              <a:solidFill>
                <a:srgbClr val="324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1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Willa Prescott</dc:creator>
  <cp:revision>78</cp:revision>
  <dcterms:created xsi:type="dcterms:W3CDTF">2025-06-05T17:11:28Z</dcterms:created>
  <dcterms:modified xsi:type="dcterms:W3CDTF">2025-06-11T12:29:07Z</dcterms:modified>
</cp:coreProperties>
</file>