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ClintM@MaunLemke.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mailto:clint@ClintMau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lintM@MaunLemke.com"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nding Q&amp;A">
    <p:spTree>
      <p:nvGrpSpPr>
        <p:cNvPr id="1" name=""/>
        <p:cNvGrpSpPr/>
        <p:nvPr/>
      </p:nvGrpSpPr>
      <p:grpSpPr>
        <a:xfrm>
          <a:off x="0" y="0"/>
          <a:ext cx="0" cy="0"/>
          <a:chOff x="0" y="0"/>
          <a:chExt cx="0" cy="0"/>
        </a:xfrm>
      </p:grpSpPr>
      <p:sp>
        <p:nvSpPr>
          <p:cNvPr id="99" name="Q &amp; A"/>
          <p:cNvSpPr txBox="1">
            <a:spLocks noGrp="1"/>
          </p:cNvSpPr>
          <p:nvPr>
            <p:ph type="body" sz="quarter" idx="21"/>
          </p:nvPr>
        </p:nvSpPr>
        <p:spPr>
          <a:xfrm>
            <a:off x="5621728" y="5584249"/>
            <a:ext cx="13140544" cy="2547502"/>
          </a:xfrm>
          <a:prstGeom prst="rect">
            <a:avLst/>
          </a:prstGeom>
        </p:spPr>
        <p:txBody>
          <a:bodyPr anchor="ctr">
            <a:spAutoFit/>
          </a:bodyPr>
          <a:lstStyle>
            <a:lvl1pPr marL="0" indent="0" algn="ctr">
              <a:spcBef>
                <a:spcPts val="0"/>
              </a:spcBef>
              <a:buSzTx/>
              <a:buNone/>
              <a:defRPr sz="18000">
                <a:solidFill>
                  <a:srgbClr val="2E5BBC"/>
                </a:solidFill>
                <a:latin typeface="+mj-lt"/>
                <a:ea typeface="+mj-ea"/>
                <a:cs typeface="+mj-cs"/>
                <a:sym typeface="Formata Bold"/>
              </a:defRPr>
            </a:lvl1pPr>
          </a:lstStyle>
          <a:p>
            <a:r>
              <a:t>Q &amp; A</a:t>
            </a:r>
          </a:p>
        </p:txBody>
      </p:sp>
      <p:sp>
        <p:nvSpPr>
          <p:cNvPr id="100" name="Clint Maun, CSP…"/>
          <p:cNvSpPr txBox="1">
            <a:spLocks noGrp="1"/>
          </p:cNvSpPr>
          <p:nvPr>
            <p:ph type="body" sz="quarter" idx="22"/>
          </p:nvPr>
        </p:nvSpPr>
        <p:spPr>
          <a:xfrm>
            <a:off x="17132088" y="11174210"/>
            <a:ext cx="6129046" cy="1995196"/>
          </a:xfrm>
          <a:prstGeom prst="rect">
            <a:avLst/>
          </a:prstGeom>
        </p:spPr>
        <p:txBody>
          <a:bodyPr wrap="none" anchor="ctr">
            <a:spAutoFit/>
          </a:bodyPr>
          <a:lstStyle/>
          <a:p>
            <a:pPr marL="0" indent="0" algn="ctr">
              <a:spcBef>
                <a:spcPts val="0"/>
              </a:spcBef>
              <a:buSzTx/>
              <a:buNone/>
              <a:defRPr sz="4100">
                <a:solidFill>
                  <a:srgbClr val="2455C0"/>
                </a:solidFill>
              </a:defRPr>
            </a:pPr>
            <a:r>
              <a:t>Clint Maun, CSP</a:t>
            </a:r>
          </a:p>
          <a:p>
            <a:pPr marL="0" indent="0" algn="ctr">
              <a:spcBef>
                <a:spcPts val="0"/>
              </a:spcBef>
              <a:buSzTx/>
              <a:buNone/>
              <a:defRPr sz="4100">
                <a:solidFill>
                  <a:srgbClr val="2455C0"/>
                </a:solidFill>
              </a:defRPr>
            </a:pPr>
            <a:r>
              <a:rPr u="sng">
                <a:hlinkClick r:id="rId2"/>
              </a:rPr>
              <a:t>ClintM@MaunLemke.com</a:t>
            </a:r>
          </a:p>
          <a:p>
            <a:pPr marL="0" indent="0" algn="ctr">
              <a:spcBef>
                <a:spcPts val="0"/>
              </a:spcBef>
              <a:buSzTx/>
              <a:buNone/>
              <a:defRPr sz="4100">
                <a:solidFill>
                  <a:srgbClr val="2455C0"/>
                </a:solidFill>
              </a:defRPr>
            </a:pPr>
            <a:r>
              <a:t>1-800-356-2233</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Ending Thank-You">
    <p:spTree>
      <p:nvGrpSpPr>
        <p:cNvPr id="1" name=""/>
        <p:cNvGrpSpPr/>
        <p:nvPr/>
      </p:nvGrpSpPr>
      <p:grpSpPr>
        <a:xfrm>
          <a:off x="0" y="0"/>
          <a:ext cx="0" cy="0"/>
          <a:chOff x="0" y="0"/>
          <a:chExt cx="0" cy="0"/>
        </a:xfrm>
      </p:grpSpPr>
      <p:sp>
        <p:nvSpPr>
          <p:cNvPr id="108" name="Thank You!"/>
          <p:cNvSpPr txBox="1">
            <a:spLocks noGrp="1"/>
          </p:cNvSpPr>
          <p:nvPr>
            <p:ph type="body" sz="quarter" idx="21"/>
          </p:nvPr>
        </p:nvSpPr>
        <p:spPr>
          <a:xfrm>
            <a:off x="5621728" y="5584249"/>
            <a:ext cx="13140544" cy="2547502"/>
          </a:xfrm>
          <a:prstGeom prst="rect">
            <a:avLst/>
          </a:prstGeom>
        </p:spPr>
        <p:txBody>
          <a:bodyPr anchor="ctr">
            <a:spAutoFit/>
          </a:bodyPr>
          <a:lstStyle>
            <a:lvl1pPr marL="0" indent="0" algn="ctr">
              <a:spcBef>
                <a:spcPts val="0"/>
              </a:spcBef>
              <a:buSzTx/>
              <a:buNone/>
              <a:defRPr sz="18000">
                <a:solidFill>
                  <a:srgbClr val="2E5BBC"/>
                </a:solidFill>
                <a:latin typeface="+mj-lt"/>
                <a:ea typeface="+mj-ea"/>
                <a:cs typeface="+mj-cs"/>
                <a:sym typeface="Formata Bold"/>
              </a:defRPr>
            </a:lvl1pPr>
          </a:lstStyle>
          <a:p>
            <a:r>
              <a:t>Thank You!</a:t>
            </a:r>
          </a:p>
        </p:txBody>
      </p:sp>
      <p:sp>
        <p:nvSpPr>
          <p:cNvPr id="109" name="Clint Maun, CSP…"/>
          <p:cNvSpPr txBox="1">
            <a:spLocks noGrp="1"/>
          </p:cNvSpPr>
          <p:nvPr>
            <p:ph type="body" sz="quarter" idx="22"/>
          </p:nvPr>
        </p:nvSpPr>
        <p:spPr>
          <a:xfrm>
            <a:off x="17132088" y="11174210"/>
            <a:ext cx="6129046" cy="1995196"/>
          </a:xfrm>
          <a:prstGeom prst="rect">
            <a:avLst/>
          </a:prstGeom>
        </p:spPr>
        <p:txBody>
          <a:bodyPr wrap="none" anchor="ctr">
            <a:spAutoFit/>
          </a:bodyPr>
          <a:lstStyle/>
          <a:p>
            <a:pPr marL="0" indent="0" algn="ctr">
              <a:spcBef>
                <a:spcPts val="0"/>
              </a:spcBef>
              <a:buSzTx/>
              <a:buNone/>
              <a:defRPr sz="4100">
                <a:solidFill>
                  <a:srgbClr val="2455C0"/>
                </a:solidFill>
              </a:defRPr>
            </a:pPr>
            <a:r>
              <a:t>Clint Maun, CSP</a:t>
            </a:r>
          </a:p>
          <a:p>
            <a:pPr marL="0" indent="0" algn="ctr">
              <a:spcBef>
                <a:spcPts val="0"/>
              </a:spcBef>
              <a:buSzTx/>
              <a:buNone/>
              <a:defRPr sz="4100">
                <a:solidFill>
                  <a:srgbClr val="2455C0"/>
                </a:solidFill>
              </a:defRPr>
            </a:pPr>
            <a:r>
              <a:rPr u="sng">
                <a:hlinkClick r:id="rId2"/>
              </a:rPr>
              <a:t>ClintM@MaunLemke.com</a:t>
            </a:r>
          </a:p>
          <a:p>
            <a:pPr marL="0" indent="0" algn="ctr">
              <a:spcBef>
                <a:spcPts val="0"/>
              </a:spcBef>
              <a:buSzTx/>
              <a:buNone/>
              <a:defRPr sz="4100">
                <a:solidFill>
                  <a:srgbClr val="2455C0"/>
                </a:solidFill>
              </a:defRPr>
            </a:pPr>
            <a:r>
              <a:t>1-800-356-2233</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p:spTree>
      <p:nvGrpSpPr>
        <p:cNvPr id="1" name=""/>
        <p:cNvGrpSpPr/>
        <p:nvPr/>
      </p:nvGrpSpPr>
      <p:grpSpPr>
        <a:xfrm>
          <a:off x="0" y="0"/>
          <a:ext cx="0" cy="0"/>
          <a:chOff x="0" y="0"/>
          <a:chExt cx="0" cy="0"/>
        </a:xfrm>
      </p:grpSpPr>
      <p:sp>
        <p:nvSpPr>
          <p:cNvPr id="117" name="Clint Maun, CSP • ClintM@MaunLemke.com • 1-800-356-2233"/>
          <p:cNvSpPr txBox="1"/>
          <p:nvPr/>
        </p:nvSpPr>
        <p:spPr>
          <a:xfrm>
            <a:off x="15563180" y="13066012"/>
            <a:ext cx="8682661" cy="502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2400">
                <a:solidFill>
                  <a:srgbClr val="2455C0"/>
                </a:solidFill>
              </a:defRPr>
            </a:pPr>
            <a:r>
              <a:t>Clint Maun, CSP • </a:t>
            </a:r>
            <a:r>
              <a:rPr u="sng">
                <a:hlinkClick r:id="rId2"/>
              </a:rPr>
              <a:t>ClintM@MaunLemke.com</a:t>
            </a:r>
            <a:r>
              <a:t> • 1-800-356-2233</a:t>
            </a:r>
          </a:p>
        </p:txBody>
      </p:sp>
      <p:sp>
        <p:nvSpPr>
          <p:cNvPr id="118" name="The Jabberwock, as illustrated by John Tenniel, 1871"/>
          <p:cNvSpPr txBox="1">
            <a:spLocks noGrp="1"/>
          </p:cNvSpPr>
          <p:nvPr>
            <p:ph type="body" sz="quarter" idx="21"/>
          </p:nvPr>
        </p:nvSpPr>
        <p:spPr>
          <a:xfrm>
            <a:off x="10227104" y="10593052"/>
            <a:ext cx="5222811" cy="820853"/>
          </a:xfrm>
          <a:prstGeom prst="rect">
            <a:avLst/>
          </a:prstGeom>
        </p:spPr>
        <p:txBody>
          <a:bodyPr>
            <a:spAutoFit/>
          </a:bodyPr>
          <a:lstStyle>
            <a:lvl1pPr marL="0" indent="0">
              <a:spcBef>
                <a:spcPts val="0"/>
              </a:spcBef>
              <a:buSzTx/>
              <a:buNone/>
              <a:defRPr sz="2200">
                <a:solidFill>
                  <a:srgbClr val="5E5E5E"/>
                </a:solidFill>
              </a:defRPr>
            </a:lvl1pPr>
          </a:lstStyle>
          <a:p>
            <a:r>
              <a:t>The Jabberwock, as illustrated by John Tenniel, 1871</a:t>
            </a:r>
          </a:p>
        </p:txBody>
      </p:sp>
      <p:sp>
        <p:nvSpPr>
          <p:cNvPr id="119" name="Image"/>
          <p:cNvSpPr>
            <a:spLocks noGrp="1"/>
          </p:cNvSpPr>
          <p:nvPr>
            <p:ph type="pic" sz="quarter" idx="22"/>
          </p:nvPr>
        </p:nvSpPr>
        <p:spPr>
          <a:xfrm>
            <a:off x="10277620" y="2655037"/>
            <a:ext cx="5121779" cy="7687410"/>
          </a:xfrm>
          <a:prstGeom prst="rect">
            <a:avLst/>
          </a:prstGeom>
          <a:ln w="9525">
            <a:round/>
          </a:ln>
        </p:spPr>
        <p:txBody>
          <a:bodyPr lIns="91439" tIns="45719" rIns="91439" bIns="45719">
            <a:noAutofit/>
          </a:bodyPr>
          <a:lstStyle/>
          <a:p>
            <a:endParaRPr/>
          </a:p>
        </p:txBody>
      </p:sp>
      <p:sp>
        <p:nvSpPr>
          <p:cNvPr id="120" name="Slide Title"/>
          <p:cNvSpPr txBox="1">
            <a:spLocks noGrp="1"/>
          </p:cNvSpPr>
          <p:nvPr>
            <p:ph type="body" sz="quarter" idx="23"/>
          </p:nvPr>
        </p:nvSpPr>
        <p:spPr>
          <a:xfrm>
            <a:off x="1561702" y="489007"/>
            <a:ext cx="22553615" cy="1351539"/>
          </a:xfrm>
          <a:prstGeom prst="rect">
            <a:avLst/>
          </a:prstGeom>
        </p:spPr>
        <p:txBody>
          <a:bodyPr>
            <a:spAutoFit/>
          </a:bodyPr>
          <a:lstStyle>
            <a:lvl1pPr marL="0" indent="0" algn="ctr">
              <a:spcBef>
                <a:spcPts val="0"/>
              </a:spcBef>
              <a:buSzTx/>
              <a:buNone/>
              <a:defRPr sz="9000">
                <a:solidFill>
                  <a:srgbClr val="2E5BBC"/>
                </a:solidFill>
                <a:latin typeface="+mj-lt"/>
                <a:ea typeface="+mj-ea"/>
                <a:cs typeface="+mj-cs"/>
                <a:sym typeface="Formata Bold"/>
              </a:defRPr>
            </a:lvl1pPr>
          </a:lstStyle>
          <a:p>
            <a:r>
              <a:t>Slide Title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inner">
    <p:spTree>
      <p:nvGrpSpPr>
        <p:cNvPr id="1" name=""/>
        <p:cNvGrpSpPr/>
        <p:nvPr/>
      </p:nvGrpSpPr>
      <p:grpSpPr>
        <a:xfrm>
          <a:off x="0" y="0"/>
          <a:ext cx="0" cy="0"/>
          <a:chOff x="0" y="0"/>
          <a:chExt cx="0" cy="0"/>
        </a:xfrm>
      </p:grpSpPr>
      <p:sp>
        <p:nvSpPr>
          <p:cNvPr id="21" name="Clint Maun, CSP • ClintM@MaunLemke.com • 1-800-356-2233"/>
          <p:cNvSpPr txBox="1"/>
          <p:nvPr/>
        </p:nvSpPr>
        <p:spPr>
          <a:xfrm>
            <a:off x="15563180" y="13066012"/>
            <a:ext cx="8682661" cy="502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2400">
                <a:solidFill>
                  <a:srgbClr val="2455C0"/>
                </a:solidFill>
              </a:defRPr>
            </a:pPr>
            <a:r>
              <a:t>Clint Maun, CSP • </a:t>
            </a:r>
            <a:r>
              <a:rPr u="sng">
                <a:hlinkClick r:id="rId2"/>
              </a:rPr>
              <a:t>ClintM@MaunLemke.com</a:t>
            </a:r>
            <a:r>
              <a:t> • 1-800-356-2233</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resentation Title">
    <p:spTree>
      <p:nvGrpSpPr>
        <p:cNvPr id="1" name=""/>
        <p:cNvGrpSpPr/>
        <p:nvPr/>
      </p:nvGrpSpPr>
      <p:grpSpPr>
        <a:xfrm>
          <a:off x="0" y="0"/>
          <a:ext cx="0" cy="0"/>
          <a:chOff x="0" y="0"/>
          <a:chExt cx="0" cy="0"/>
        </a:xfrm>
      </p:grpSpPr>
      <p:pic>
        <p:nvPicPr>
          <p:cNvPr id="29" name="Maun-LemkeLogo.png" descr="Maun-LemkeLogo.png"/>
          <p:cNvPicPr>
            <a:picLocks noChangeAspect="1"/>
          </p:cNvPicPr>
          <p:nvPr/>
        </p:nvPicPr>
        <p:blipFill>
          <a:blip r:embed="rId2"/>
          <a:stretch>
            <a:fillRect/>
          </a:stretch>
        </p:blipFill>
        <p:spPr>
          <a:xfrm>
            <a:off x="1778000" y="114300"/>
            <a:ext cx="7629332" cy="1395904"/>
          </a:xfrm>
          <a:prstGeom prst="rect">
            <a:avLst/>
          </a:prstGeom>
          <a:ln w="12700">
            <a:miter lim="400000"/>
          </a:ln>
        </p:spPr>
      </p:pic>
      <p:sp>
        <p:nvSpPr>
          <p:cNvPr id="30" name="Presentation Title"/>
          <p:cNvSpPr txBox="1">
            <a:spLocks noGrp="1"/>
          </p:cNvSpPr>
          <p:nvPr>
            <p:ph type="body" sz="quarter" idx="21"/>
          </p:nvPr>
        </p:nvSpPr>
        <p:spPr>
          <a:xfrm>
            <a:off x="2237549" y="4934379"/>
            <a:ext cx="21280502" cy="1662842"/>
          </a:xfrm>
          <a:prstGeom prst="rect">
            <a:avLst/>
          </a:prstGeom>
        </p:spPr>
        <p:txBody>
          <a:bodyPr anchor="ctr">
            <a:spAutoFit/>
          </a:bodyPr>
          <a:lstStyle>
            <a:lvl1pPr marL="0" indent="0" algn="ctr">
              <a:spcBef>
                <a:spcPts val="0"/>
              </a:spcBef>
              <a:buSzTx/>
              <a:buNone/>
              <a:defRPr sz="11400">
                <a:solidFill>
                  <a:srgbClr val="2E5BBC"/>
                </a:solidFill>
                <a:latin typeface="+mj-lt"/>
                <a:ea typeface="+mj-ea"/>
                <a:cs typeface="+mj-cs"/>
                <a:sym typeface="Formata Bold"/>
              </a:defRPr>
            </a:lvl1pPr>
          </a:lstStyle>
          <a:p>
            <a:r>
              <a:t>Presentation Title</a:t>
            </a:r>
          </a:p>
        </p:txBody>
      </p:sp>
      <p:sp>
        <p:nvSpPr>
          <p:cNvPr id="31" name="Clint Maun, CSP…"/>
          <p:cNvSpPr txBox="1">
            <a:spLocks noGrp="1"/>
          </p:cNvSpPr>
          <p:nvPr>
            <p:ph type="body" sz="quarter" idx="22"/>
          </p:nvPr>
        </p:nvSpPr>
        <p:spPr>
          <a:xfrm>
            <a:off x="17132088" y="11174210"/>
            <a:ext cx="6129046" cy="1995196"/>
          </a:xfrm>
          <a:prstGeom prst="rect">
            <a:avLst/>
          </a:prstGeom>
        </p:spPr>
        <p:txBody>
          <a:bodyPr wrap="none" anchor="ctr">
            <a:spAutoFit/>
          </a:bodyPr>
          <a:lstStyle/>
          <a:p>
            <a:pPr marL="0" indent="0" algn="ctr">
              <a:spcBef>
                <a:spcPts val="0"/>
              </a:spcBef>
              <a:buSzTx/>
              <a:buNone/>
              <a:defRPr sz="4100">
                <a:solidFill>
                  <a:srgbClr val="2455C0"/>
                </a:solidFill>
              </a:defRPr>
            </a:pPr>
            <a:r>
              <a:t>Clint Maun, CSP</a:t>
            </a:r>
          </a:p>
          <a:p>
            <a:pPr marL="0" indent="0" algn="ctr">
              <a:spcBef>
                <a:spcPts val="0"/>
              </a:spcBef>
              <a:buSzTx/>
              <a:buNone/>
              <a:defRPr sz="4100">
                <a:solidFill>
                  <a:srgbClr val="2455C0"/>
                </a:solidFill>
              </a:defRPr>
            </a:pPr>
            <a:r>
              <a:rPr u="sng">
                <a:hlinkClick r:id="rId3"/>
              </a:rPr>
              <a:t>ClintM@MaunLemke.com</a:t>
            </a:r>
          </a:p>
          <a:p>
            <a:pPr marL="0" indent="0" algn="ctr">
              <a:spcBef>
                <a:spcPts val="0"/>
              </a:spcBef>
              <a:buSzTx/>
              <a:buNone/>
              <a:defRPr sz="4100">
                <a:solidFill>
                  <a:srgbClr val="2455C0"/>
                </a:solidFill>
              </a:defRPr>
            </a:pPr>
            <a:r>
              <a:t>1-800-356-2233</a:t>
            </a:r>
          </a:p>
        </p:txBody>
      </p:sp>
      <p:sp>
        <p:nvSpPr>
          <p:cNvPr id="32" name="Presentation Subtitle"/>
          <p:cNvSpPr txBox="1">
            <a:spLocks noGrp="1"/>
          </p:cNvSpPr>
          <p:nvPr>
            <p:ph type="body" sz="quarter" idx="23"/>
          </p:nvPr>
        </p:nvSpPr>
        <p:spPr>
          <a:xfrm>
            <a:off x="6905732" y="8581692"/>
            <a:ext cx="11944136" cy="1556416"/>
          </a:xfrm>
          <a:prstGeom prst="rect">
            <a:avLst/>
          </a:prstGeom>
        </p:spPr>
        <p:txBody>
          <a:bodyPr wrap="none" anchor="ctr">
            <a:spAutoFit/>
          </a:bodyPr>
          <a:lstStyle>
            <a:lvl1pPr marL="0" indent="0" algn="ctr" defTabSz="2438338">
              <a:spcBef>
                <a:spcPts val="0"/>
              </a:spcBef>
              <a:buSzTx/>
              <a:buNone/>
              <a:defRPr sz="9300" b="1">
                <a:solidFill>
                  <a:srgbClr val="9B1706"/>
                </a:solidFill>
              </a:defRPr>
            </a:lvl1pPr>
          </a:lstStyle>
          <a:p>
            <a:r>
              <a:t>Presentation Subtitle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Major Statement">
    <p:spTree>
      <p:nvGrpSpPr>
        <p:cNvPr id="1" name=""/>
        <p:cNvGrpSpPr/>
        <p:nvPr/>
      </p:nvGrpSpPr>
      <p:grpSpPr>
        <a:xfrm>
          <a:off x="0" y="0"/>
          <a:ext cx="0" cy="0"/>
          <a:chOff x="0" y="0"/>
          <a:chExt cx="0" cy="0"/>
        </a:xfrm>
      </p:grpSpPr>
      <p:sp>
        <p:nvSpPr>
          <p:cNvPr id="40" name="Clint Maun, CSP • Clint@ClintMaun.com • 1-800-356-2233"/>
          <p:cNvSpPr txBox="1"/>
          <p:nvPr/>
        </p:nvSpPr>
        <p:spPr>
          <a:xfrm>
            <a:off x="15871181" y="13066013"/>
            <a:ext cx="8066660" cy="50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gn="ctr">
              <a:defRPr sz="2400">
                <a:solidFill>
                  <a:srgbClr val="2455C0"/>
                </a:solidFill>
              </a:defRPr>
            </a:pPr>
            <a:r>
              <a:rPr sz="2300"/>
              <a:t>Clint Maun, CSP • Clint@ClintMaun.com • </a:t>
            </a:r>
            <a:r>
              <a:t>1-800-356-2233</a:t>
            </a:r>
          </a:p>
        </p:txBody>
      </p:sp>
      <p:sp>
        <p:nvSpPr>
          <p:cNvPr id="41" name="Major…"/>
          <p:cNvSpPr txBox="1">
            <a:spLocks noGrp="1"/>
          </p:cNvSpPr>
          <p:nvPr>
            <p:ph type="body" sz="half" idx="21"/>
          </p:nvPr>
        </p:nvSpPr>
        <p:spPr>
          <a:xfrm>
            <a:off x="2408618" y="4168199"/>
            <a:ext cx="21720777" cy="5379602"/>
          </a:xfrm>
          <a:prstGeom prst="rect">
            <a:avLst/>
          </a:prstGeom>
        </p:spPr>
        <p:txBody>
          <a:bodyPr anchor="ctr">
            <a:spAutoFit/>
          </a:bodyPr>
          <a:lstStyle/>
          <a:p>
            <a:pPr marL="0" indent="0">
              <a:spcBef>
                <a:spcPts val="0"/>
              </a:spcBef>
              <a:buSzTx/>
              <a:buNone/>
              <a:defRPr sz="18000">
                <a:solidFill>
                  <a:srgbClr val="2E5BBC"/>
                </a:solidFill>
                <a:latin typeface="+mj-lt"/>
                <a:ea typeface="+mj-ea"/>
                <a:cs typeface="+mj-cs"/>
                <a:sym typeface="Formata Bold"/>
              </a:defRPr>
            </a:pPr>
            <a:r>
              <a:t>Major</a:t>
            </a:r>
          </a:p>
          <a:p>
            <a:pPr marL="0" indent="0">
              <a:spcBef>
                <a:spcPts val="0"/>
              </a:spcBef>
              <a:buSzTx/>
              <a:buNone/>
              <a:defRPr sz="18000">
                <a:solidFill>
                  <a:srgbClr val="2E5BBC"/>
                </a:solidFill>
                <a:latin typeface="+mj-lt"/>
                <a:ea typeface="+mj-ea"/>
                <a:cs typeface="+mj-cs"/>
                <a:sym typeface="Formata Bold"/>
              </a:defRPr>
            </a:pPr>
            <a:r>
              <a:t>Statement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w/Bullets">
    <p:spTree>
      <p:nvGrpSpPr>
        <p:cNvPr id="1" name=""/>
        <p:cNvGrpSpPr/>
        <p:nvPr/>
      </p:nvGrpSpPr>
      <p:grpSpPr>
        <a:xfrm>
          <a:off x="0" y="0"/>
          <a:ext cx="0" cy="0"/>
          <a:chOff x="0" y="0"/>
          <a:chExt cx="0" cy="0"/>
        </a:xfrm>
      </p:grpSpPr>
      <p:sp>
        <p:nvSpPr>
          <p:cNvPr id="49" name="Slide Title…"/>
          <p:cNvSpPr txBox="1">
            <a:spLocks noGrp="1"/>
          </p:cNvSpPr>
          <p:nvPr>
            <p:ph type="body" sz="half" idx="21"/>
          </p:nvPr>
        </p:nvSpPr>
        <p:spPr>
          <a:xfrm>
            <a:off x="2408618" y="489007"/>
            <a:ext cx="21706699" cy="3617093"/>
          </a:xfrm>
          <a:prstGeom prst="rect">
            <a:avLst/>
          </a:prstGeom>
        </p:spPr>
        <p:txBody>
          <a:bodyPr>
            <a:spAutoFit/>
          </a:bodyPr>
          <a:lstStyle/>
          <a:p>
            <a:pPr marL="0" indent="0">
              <a:spcBef>
                <a:spcPts val="0"/>
              </a:spcBef>
              <a:buSzTx/>
              <a:buNone/>
              <a:defRPr sz="12000">
                <a:solidFill>
                  <a:srgbClr val="2E5BBC"/>
                </a:solidFill>
                <a:latin typeface="+mj-lt"/>
                <a:ea typeface="+mj-ea"/>
                <a:cs typeface="+mj-cs"/>
                <a:sym typeface="Formata Bold"/>
              </a:defRPr>
            </a:pPr>
            <a:r>
              <a:t>Slide Title</a:t>
            </a:r>
          </a:p>
          <a:p>
            <a:pPr marL="0" indent="0">
              <a:spcBef>
                <a:spcPts val="0"/>
              </a:spcBef>
              <a:buSzTx/>
              <a:buNone/>
              <a:defRPr sz="12000">
                <a:solidFill>
                  <a:srgbClr val="2E5BBC"/>
                </a:solidFill>
                <a:latin typeface="+mj-lt"/>
                <a:ea typeface="+mj-ea"/>
                <a:cs typeface="+mj-cs"/>
                <a:sym typeface="Formata Bold"/>
              </a:defRPr>
            </a:pPr>
            <a:r>
              <a:t>Here</a:t>
            </a:r>
          </a:p>
        </p:txBody>
      </p:sp>
      <p:sp>
        <p:nvSpPr>
          <p:cNvPr id="50" name="Bullet 1…"/>
          <p:cNvSpPr txBox="1">
            <a:spLocks noGrp="1"/>
          </p:cNvSpPr>
          <p:nvPr>
            <p:ph type="body" sz="half" idx="22"/>
          </p:nvPr>
        </p:nvSpPr>
        <p:spPr>
          <a:xfrm>
            <a:off x="2535364" y="3970413"/>
            <a:ext cx="21583290" cy="5775174"/>
          </a:xfrm>
          <a:prstGeom prst="rect">
            <a:avLst/>
          </a:prstGeom>
        </p:spPr>
        <p:txBody>
          <a:bodyPr>
            <a:spAutoFit/>
          </a:bodyPr>
          <a:lstStyle/>
          <a:p>
            <a:pPr marL="1095375" indent="-714375">
              <a:defRPr sz="5400"/>
            </a:pPr>
            <a:r>
              <a:t>Bullet 1</a:t>
            </a:r>
          </a:p>
          <a:p>
            <a:pPr marL="1095375" indent="-714375">
              <a:defRPr sz="5400"/>
            </a:pPr>
            <a:r>
              <a:t>Bullet 2</a:t>
            </a:r>
          </a:p>
          <a:p>
            <a:pPr marL="1095375" indent="-714375">
              <a:defRPr sz="5400"/>
            </a:pPr>
            <a:r>
              <a:t>Bullet 3</a:t>
            </a:r>
          </a:p>
          <a:p>
            <a:pPr marL="1095375" indent="-714375">
              <a:defRPr sz="5400"/>
            </a:pPr>
            <a:r>
              <a:t>Bullet 4</a:t>
            </a:r>
          </a:p>
          <a:p>
            <a:pPr marL="1095375" indent="-714375">
              <a:defRPr sz="5400"/>
            </a:pPr>
            <a:r>
              <a:t>Bullet 5</a:t>
            </a:r>
          </a:p>
        </p:txBody>
      </p:sp>
      <p:sp>
        <p:nvSpPr>
          <p:cNvPr id="51" name="Clint Maun, CSP • Clint@ClintMaun.com • 1-800-356-2233"/>
          <p:cNvSpPr txBox="1"/>
          <p:nvPr/>
        </p:nvSpPr>
        <p:spPr>
          <a:xfrm>
            <a:off x="15871181" y="13066013"/>
            <a:ext cx="8066660" cy="50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gn="ctr">
              <a:defRPr sz="2400">
                <a:solidFill>
                  <a:srgbClr val="2455C0"/>
                </a:solidFill>
              </a:defRPr>
            </a:pPr>
            <a:r>
              <a:t>Clint Maun, CSP • </a:t>
            </a:r>
            <a:r>
              <a:rPr sz="2300" u="sng">
                <a:hlinkClick r:id="rId2"/>
              </a:rPr>
              <a:t>Clint@ClintMaun.com</a:t>
            </a:r>
            <a:r>
              <a:t> • 1-800-356-2233</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w/Bullets smaller">
    <p:spTree>
      <p:nvGrpSpPr>
        <p:cNvPr id="1" name=""/>
        <p:cNvGrpSpPr/>
        <p:nvPr/>
      </p:nvGrpSpPr>
      <p:grpSpPr>
        <a:xfrm>
          <a:off x="0" y="0"/>
          <a:ext cx="0" cy="0"/>
          <a:chOff x="0" y="0"/>
          <a:chExt cx="0" cy="0"/>
        </a:xfrm>
      </p:grpSpPr>
      <p:sp>
        <p:nvSpPr>
          <p:cNvPr id="59" name="Slide Title…"/>
          <p:cNvSpPr txBox="1">
            <a:spLocks noGrp="1"/>
          </p:cNvSpPr>
          <p:nvPr>
            <p:ph type="body" sz="quarter" idx="21"/>
          </p:nvPr>
        </p:nvSpPr>
        <p:spPr>
          <a:xfrm>
            <a:off x="2408618" y="489007"/>
            <a:ext cx="21730927" cy="2467488"/>
          </a:xfrm>
          <a:prstGeom prst="rect">
            <a:avLst/>
          </a:prstGeom>
        </p:spPr>
        <p:txBody>
          <a:bodyPr>
            <a:spAutoFit/>
          </a:bodyPr>
          <a:lstStyle/>
          <a:p>
            <a:pPr marL="0" indent="0">
              <a:spcBef>
                <a:spcPts val="0"/>
              </a:spcBef>
              <a:buSzTx/>
              <a:buNone/>
              <a:defRPr sz="8000">
                <a:solidFill>
                  <a:srgbClr val="2E5BBC"/>
                </a:solidFill>
                <a:latin typeface="+mj-lt"/>
                <a:ea typeface="+mj-ea"/>
                <a:cs typeface="+mj-cs"/>
                <a:sym typeface="Formata Bold"/>
              </a:defRPr>
            </a:pPr>
            <a:r>
              <a:t>Slide Title</a:t>
            </a:r>
          </a:p>
          <a:p>
            <a:pPr marL="0" indent="0">
              <a:spcBef>
                <a:spcPts val="0"/>
              </a:spcBef>
              <a:buSzTx/>
              <a:buNone/>
              <a:defRPr sz="8000">
                <a:solidFill>
                  <a:srgbClr val="2E5BBC"/>
                </a:solidFill>
                <a:latin typeface="+mj-lt"/>
                <a:ea typeface="+mj-ea"/>
                <a:cs typeface="+mj-cs"/>
                <a:sym typeface="Formata Bold"/>
              </a:defRPr>
            </a:pPr>
            <a:r>
              <a:t>Here</a:t>
            </a:r>
          </a:p>
        </p:txBody>
      </p:sp>
      <p:sp>
        <p:nvSpPr>
          <p:cNvPr id="60" name="Bullet 1…"/>
          <p:cNvSpPr txBox="1">
            <a:spLocks noGrp="1"/>
          </p:cNvSpPr>
          <p:nvPr>
            <p:ph type="body" idx="22"/>
          </p:nvPr>
        </p:nvSpPr>
        <p:spPr>
          <a:xfrm>
            <a:off x="2535364" y="3246596"/>
            <a:ext cx="21595962" cy="8386497"/>
          </a:xfrm>
          <a:prstGeom prst="rect">
            <a:avLst/>
          </a:prstGeom>
        </p:spPr>
        <p:txBody>
          <a:bodyPr>
            <a:spAutoFit/>
          </a:bodyPr>
          <a:lstStyle/>
          <a:p>
            <a:pPr marL="825500" indent="-444500">
              <a:defRPr sz="3200"/>
            </a:pPr>
            <a:r>
              <a:t>Bullet 1</a:t>
            </a:r>
          </a:p>
          <a:p>
            <a:pPr marL="825500" indent="-444500">
              <a:defRPr sz="3200"/>
            </a:pPr>
            <a:r>
              <a:t>Bullet 2</a:t>
            </a:r>
          </a:p>
          <a:p>
            <a:pPr marL="825500" indent="-444500">
              <a:defRPr sz="3200"/>
            </a:pPr>
            <a:r>
              <a:t>Bullet 3</a:t>
            </a:r>
          </a:p>
          <a:p>
            <a:pPr marL="825500" indent="-444500">
              <a:defRPr sz="3200"/>
            </a:pPr>
            <a:r>
              <a:t>Bullet 4</a:t>
            </a:r>
          </a:p>
          <a:p>
            <a:pPr marL="825500" indent="-444500">
              <a:defRPr sz="3200"/>
            </a:pPr>
            <a:r>
              <a:t>Bullet 5</a:t>
            </a:r>
          </a:p>
          <a:p>
            <a:pPr marL="825500" indent="-444500">
              <a:defRPr sz="3200"/>
            </a:pPr>
            <a:r>
              <a:t>Bullet 6</a:t>
            </a:r>
          </a:p>
          <a:p>
            <a:pPr marL="825500" indent="-444500">
              <a:defRPr sz="3200"/>
            </a:pPr>
            <a:r>
              <a:t>Bullet 7</a:t>
            </a:r>
          </a:p>
          <a:p>
            <a:pPr marL="825500" indent="-444500">
              <a:defRPr sz="3200"/>
            </a:pPr>
            <a:r>
              <a:t>Bullet 8</a:t>
            </a:r>
          </a:p>
          <a:p>
            <a:pPr marL="825500" indent="-444500">
              <a:defRPr sz="3200"/>
            </a:pPr>
            <a:r>
              <a:t>Bullet 9</a:t>
            </a:r>
          </a:p>
          <a:p>
            <a:pPr marL="825500" indent="-444500">
              <a:defRPr sz="3200"/>
            </a:pPr>
            <a:r>
              <a:t>Bullet 10</a:t>
            </a:r>
          </a:p>
        </p:txBody>
      </p:sp>
      <p:sp>
        <p:nvSpPr>
          <p:cNvPr id="61" name="Clint Maun, CSP • ClintM@MaunLemke.com • 1-800-356-2233"/>
          <p:cNvSpPr txBox="1"/>
          <p:nvPr/>
        </p:nvSpPr>
        <p:spPr>
          <a:xfrm>
            <a:off x="15563180" y="13066012"/>
            <a:ext cx="8682661" cy="502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2400">
                <a:solidFill>
                  <a:srgbClr val="2455C0"/>
                </a:solidFill>
              </a:defRPr>
            </a:pPr>
            <a:r>
              <a:t>Clint Maun, CSP • </a:t>
            </a:r>
            <a:r>
              <a:rPr u="sng">
                <a:hlinkClick r:id="rId2"/>
              </a:rPr>
              <a:t>ClintM@MaunLemke.com</a:t>
            </a:r>
            <a:r>
              <a:t> • 1-800-356-2233</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dy content">
    <p:spTree>
      <p:nvGrpSpPr>
        <p:cNvPr id="1" name=""/>
        <p:cNvGrpSpPr/>
        <p:nvPr/>
      </p:nvGrpSpPr>
      <p:grpSpPr>
        <a:xfrm>
          <a:off x="0" y="0"/>
          <a:ext cx="0" cy="0"/>
          <a:chOff x="0" y="0"/>
          <a:chExt cx="0" cy="0"/>
        </a:xfrm>
      </p:grpSpPr>
      <p:sp>
        <p:nvSpPr>
          <p:cNvPr id="69" name="Clint Maun, CSP • ClintM@MaunLemke.com • 1-800-356-2233"/>
          <p:cNvSpPr txBox="1"/>
          <p:nvPr/>
        </p:nvSpPr>
        <p:spPr>
          <a:xfrm>
            <a:off x="15563180" y="13066012"/>
            <a:ext cx="8682661" cy="502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2400">
                <a:solidFill>
                  <a:srgbClr val="2455C0"/>
                </a:solidFill>
              </a:defRPr>
            </a:pPr>
            <a:r>
              <a:t>Clint Maun, CSP • </a:t>
            </a:r>
            <a:r>
              <a:rPr u="sng">
                <a:hlinkClick r:id="rId2"/>
              </a:rPr>
              <a:t>ClintM@MaunLemke.com</a:t>
            </a:r>
            <a:r>
              <a:t> • 1-800-356-2233</a:t>
            </a:r>
          </a:p>
        </p:txBody>
      </p:sp>
      <p:sp>
        <p:nvSpPr>
          <p:cNvPr id="70" name="Body Content Title…"/>
          <p:cNvSpPr txBox="1">
            <a:spLocks noGrp="1"/>
          </p:cNvSpPr>
          <p:nvPr>
            <p:ph type="body" idx="21"/>
          </p:nvPr>
        </p:nvSpPr>
        <p:spPr>
          <a:xfrm>
            <a:off x="2467980" y="509931"/>
            <a:ext cx="21663346" cy="10806573"/>
          </a:xfrm>
          <a:prstGeom prst="rect">
            <a:avLst/>
          </a:prstGeom>
        </p:spPr>
        <p:txBody>
          <a:bodyPr>
            <a:spAutoFit/>
          </a:bodyPr>
          <a:lstStyle/>
          <a:p>
            <a:pPr marL="0" indent="0">
              <a:spcBef>
                <a:spcPts val="1400"/>
              </a:spcBef>
              <a:buSzTx/>
              <a:buNone/>
              <a:defRPr sz="3600">
                <a:solidFill>
                  <a:srgbClr val="2E5BBC"/>
                </a:solidFill>
                <a:latin typeface="+mj-lt"/>
                <a:ea typeface="+mj-ea"/>
                <a:cs typeface="+mj-cs"/>
                <a:sym typeface="Formata Bold"/>
              </a:defRPr>
            </a:pPr>
            <a:r>
              <a:t>Body Content Title</a:t>
            </a:r>
          </a:p>
          <a:p>
            <a:pPr marL="0" indent="0">
              <a:buSzTx/>
              <a:buNone/>
            </a:pPr>
            <a:r>
              <a:t>Lorem ipsum dolor sit amet, consectetur adipiscing elit. Praesent pulvinar, elit nec egestas tempus, sapien odio consectetur tortor, in tristique urna tortor eu nisl. Vivamus auctor efficitur est nec fermentum. Morbi scelerisque magna tortor, ac pellentesque libero molestie id. Suspendisse gravida arcu a lacinia pulvinar. Sed dictum sapien a eros gravida mattis. Maecenas placerat rhoncus metus, aliquam placerat est consequat id. Sed varius ligula at leo congue bibendum. Integer nec risus velit. Integer volutpat nunc eget ipsum pretium, sed efficitur sem vehicula. Donec placerat congue erat ac eleifend. Praesent id gravida tortor, eget convallis libero. Curabitur a justo lectus. Pellentesque bibendum tortor vitae arcu pellentesque rutrum. Praesent vitae maximus est.</a:t>
            </a:r>
          </a:p>
          <a:p>
            <a:pPr marL="0" indent="0">
              <a:lnSpc>
                <a:spcPct val="50000"/>
              </a:lnSpc>
              <a:spcBef>
                <a:spcPts val="2400"/>
              </a:spcBef>
              <a:buSzTx/>
              <a:buNone/>
              <a:defRPr sz="3600">
                <a:solidFill>
                  <a:srgbClr val="2E5BBC"/>
                </a:solidFill>
                <a:latin typeface="Formata Medium Condensed Italic"/>
                <a:ea typeface="Formata Medium Condensed Italic"/>
                <a:cs typeface="Formata Medium Condensed Italic"/>
                <a:sym typeface="Formata Medium Condensed Italic"/>
              </a:defRPr>
            </a:pPr>
            <a:r>
              <a:t>Subtitle</a:t>
            </a:r>
          </a:p>
          <a:p>
            <a:pPr marL="0" indent="0">
              <a:buSzTx/>
              <a:buNone/>
            </a:pPr>
            <a:r>
              <a:t>Quisque mauris tellus, eleifend cursus egestas id, dapibus sit amet ex. Vestibulum id condimentum mi, vel ullamcorper nisl. Vivamus id sem a erat elementum vulputate. Maecenas porta nec odio eget rutrum. Lorem ipsum dolor sit amet, consectetur adipiscing elit. Lorem ipsum dolor sit amet, consectetur adipiscing elit. Maecenas tristique sit amet purus quis scelerisque. Vivamus nec orci sit amet massa gravida tempor vel ut nisi. Curabitur sit amet sapien ut enim aliquet luctus sed ac turpis. Ut iaculis bibendum tortor, ut imperdiet lacus volutpat eget. Duis interdum velit nec tellus consectetur, sed porttitor arcu cursus. Vestibulum sed ipsum in leo euismod mattis nec ac justo. Aliquam eu lorem quis magna pulvinar tristique eu vel velit. In hac habitasse platea dictumst.</a:t>
            </a:r>
          </a:p>
          <a:p>
            <a:pPr marL="0" indent="0">
              <a:lnSpc>
                <a:spcPct val="50000"/>
              </a:lnSpc>
              <a:spcBef>
                <a:spcPts val="2400"/>
              </a:spcBef>
              <a:buSzTx/>
              <a:buNone/>
              <a:defRPr b="1">
                <a:solidFill>
                  <a:srgbClr val="000000"/>
                </a:solidFill>
              </a:defRPr>
            </a:pPr>
            <a:r>
              <a:t>Heading</a:t>
            </a:r>
          </a:p>
          <a:p>
            <a:pPr marL="0" indent="0">
              <a:buSzTx/>
              <a:buNone/>
            </a:pPr>
            <a:r>
              <a:t>Integer rhoncus orci sed rutrum convallis. Sed id facilisis leo. Pellentesque eget tincidunt massa, in malesuada metus. Interdum et malesuada fames ac ante ipsum primis in faucibus. Vivamus sed leo purus. Curabitur sit amet turpis sed diam varius porttitor eget suscipit felis. Cras convallis dictum rutrum.</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ation">
    <p:spTree>
      <p:nvGrpSpPr>
        <p:cNvPr id="1" name=""/>
        <p:cNvGrpSpPr/>
        <p:nvPr/>
      </p:nvGrpSpPr>
      <p:grpSpPr>
        <a:xfrm>
          <a:off x="0" y="0"/>
          <a:ext cx="0" cy="0"/>
          <a:chOff x="0" y="0"/>
          <a:chExt cx="0" cy="0"/>
        </a:xfrm>
      </p:grpSpPr>
      <p:sp>
        <p:nvSpPr>
          <p:cNvPr id="78" name="Clint Maun, CSP • ClintM@MaunLemke.com • 1-800-356-2233"/>
          <p:cNvSpPr txBox="1"/>
          <p:nvPr/>
        </p:nvSpPr>
        <p:spPr>
          <a:xfrm>
            <a:off x="15563180" y="13066012"/>
            <a:ext cx="8682661" cy="502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2400">
                <a:solidFill>
                  <a:srgbClr val="2455C0"/>
                </a:solidFill>
              </a:defRPr>
            </a:pPr>
            <a:r>
              <a:t>Clint Maun, CSP • </a:t>
            </a:r>
            <a:r>
              <a:rPr u="sng">
                <a:hlinkClick r:id="rId2"/>
              </a:rPr>
              <a:t>ClintM@MaunLemke.com</a:t>
            </a:r>
            <a:r>
              <a:t> • 1-800-356-2233</a:t>
            </a:r>
          </a:p>
        </p:txBody>
      </p:sp>
      <p:sp>
        <p:nvSpPr>
          <p:cNvPr id="79" name="Lorem ipsum dolor sit amet, consectetur adipiscing elit. Praesent pulvinar, elit nec egestas tempus, sapien odio consectetur tortor, in tristique urna tortor eu nisl. Vivamus auctor efficitur est nec fermentum. Morbi scelerisque magna tortor, ac pellente"/>
          <p:cNvSpPr txBox="1">
            <a:spLocks noGrp="1"/>
          </p:cNvSpPr>
          <p:nvPr>
            <p:ph type="body" sz="half" idx="21"/>
          </p:nvPr>
        </p:nvSpPr>
        <p:spPr>
          <a:xfrm>
            <a:off x="2467980" y="509931"/>
            <a:ext cx="21663346" cy="3747997"/>
          </a:xfrm>
          <a:prstGeom prst="rect">
            <a:avLst/>
          </a:prstGeom>
        </p:spPr>
        <p:txBody>
          <a:bodyPr>
            <a:spAutoFit/>
          </a:bodyPr>
          <a:lstStyle/>
          <a:p>
            <a:pPr marL="635000" marR="635000" indent="0">
              <a:buSzTx/>
              <a:buNone/>
              <a:defRPr sz="2400">
                <a:solidFill>
                  <a:srgbClr val="000000"/>
                </a:solidFill>
              </a:defRPr>
            </a:pPr>
            <a:r>
              <a:t>Lorem ipsum dolor sit amet, consectetur adipiscing elit. Praesent pulvinar, elit nec egestas tempus, sapien odio consectetur tortor, in tristique urna tortor eu nisl. Vivamus auctor efficitur est nec fermentum. Morbi scelerisque magna tortor, ac pellentesque libero molestie id. Suspendisse gravida arcu a lacinia pulvinar. Sed dictum sapien a eros gravida mattis. Maecenas placerat rhoncus metus, aliquam placerat est consequat id. Sed varius ligula at leo congue bibendum. Integer nec risus velit. Integer volutpat nunc eget ipsum pretium, sed efficitur sem vehicula. Donec placerat congue erat ac eleifend. Praesent id gravida tortor, eget convallis libero. Curabitur a justo lectus. Pellentesque bibendum tortor vitae arcu pellentesque rutrum. Praesent vitae maximus est.</a:t>
            </a:r>
            <a:br/>
            <a:r>
              <a:t>— Cicero</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p:spTree>
      <p:nvGrpSpPr>
        <p:cNvPr id="1" name=""/>
        <p:cNvGrpSpPr/>
        <p:nvPr/>
      </p:nvGrpSpPr>
      <p:grpSpPr>
        <a:xfrm>
          <a:off x="0" y="0"/>
          <a:ext cx="0" cy="0"/>
          <a:chOff x="0" y="0"/>
          <a:chExt cx="0" cy="0"/>
        </a:xfrm>
      </p:grpSpPr>
      <p:sp>
        <p:nvSpPr>
          <p:cNvPr id="87" name="Clint Maun, CSP • ClintM@MaunLemke.com • 1-800-356-2233"/>
          <p:cNvSpPr txBox="1"/>
          <p:nvPr/>
        </p:nvSpPr>
        <p:spPr>
          <a:xfrm>
            <a:off x="15563180" y="13066012"/>
            <a:ext cx="8682661" cy="502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2400">
                <a:solidFill>
                  <a:srgbClr val="2455C0"/>
                </a:solidFill>
              </a:defRPr>
            </a:pPr>
            <a:r>
              <a:t>Clint Maun, CSP • </a:t>
            </a:r>
            <a:r>
              <a:rPr u="sng">
                <a:hlinkClick r:id="rId2"/>
              </a:rPr>
              <a:t>ClintM@MaunLemke.com</a:t>
            </a:r>
            <a:r>
              <a:t> • 1-800-356-2233</a:t>
            </a:r>
          </a:p>
        </p:txBody>
      </p:sp>
      <p:sp>
        <p:nvSpPr>
          <p:cNvPr id="88" name="The Jabberwock, as illustrated by John Tenniel, 1871"/>
          <p:cNvSpPr txBox="1">
            <a:spLocks noGrp="1"/>
          </p:cNvSpPr>
          <p:nvPr>
            <p:ph type="body" sz="quarter" idx="21"/>
          </p:nvPr>
        </p:nvSpPr>
        <p:spPr>
          <a:xfrm>
            <a:off x="9580595" y="10593052"/>
            <a:ext cx="5222810" cy="820853"/>
          </a:xfrm>
          <a:prstGeom prst="rect">
            <a:avLst/>
          </a:prstGeom>
        </p:spPr>
        <p:txBody>
          <a:bodyPr>
            <a:spAutoFit/>
          </a:bodyPr>
          <a:lstStyle>
            <a:lvl1pPr marL="0" indent="0">
              <a:spcBef>
                <a:spcPts val="0"/>
              </a:spcBef>
              <a:buSzTx/>
              <a:buNone/>
              <a:defRPr sz="2200">
                <a:solidFill>
                  <a:srgbClr val="5E5E5E"/>
                </a:solidFill>
              </a:defRPr>
            </a:lvl1pPr>
          </a:lstStyle>
          <a:p>
            <a:r>
              <a:t>The Jabberwock, as illustrated by John Tenniel, 1871</a:t>
            </a:r>
          </a:p>
        </p:txBody>
      </p:sp>
      <p:grpSp>
        <p:nvGrpSpPr>
          <p:cNvPr id="91" name="Jabberwocky.jpg"/>
          <p:cNvGrpSpPr/>
          <p:nvPr/>
        </p:nvGrpSpPr>
        <p:grpSpPr>
          <a:xfrm>
            <a:off x="9504111" y="2578837"/>
            <a:ext cx="5375779" cy="8004910"/>
            <a:chOff x="0" y="0"/>
            <a:chExt cx="5375777" cy="8004909"/>
          </a:xfrm>
        </p:grpSpPr>
        <p:pic>
          <p:nvPicPr>
            <p:cNvPr id="90" name="Jabberwocky.jpg" descr="Jabberwocky.jpg"/>
            <p:cNvPicPr>
              <a:picLocks noChangeAspect="1"/>
            </p:cNvPicPr>
            <p:nvPr/>
          </p:nvPicPr>
          <p:blipFill>
            <a:blip r:embed="rId3"/>
            <a:stretch>
              <a:fillRect/>
            </a:stretch>
          </p:blipFill>
          <p:spPr>
            <a:xfrm>
              <a:off x="127000" y="76200"/>
              <a:ext cx="5121778" cy="7687410"/>
            </a:xfrm>
            <a:prstGeom prst="rect">
              <a:avLst/>
            </a:prstGeom>
            <a:ln>
              <a:noFill/>
            </a:ln>
            <a:effectLst/>
          </p:spPr>
        </p:pic>
        <p:pic>
          <p:nvPicPr>
            <p:cNvPr id="89" name="Jabberwocky.jpg" descr="Jabberwocky.jpg"/>
            <p:cNvPicPr>
              <a:picLocks/>
            </p:cNvPicPr>
            <p:nvPr/>
          </p:nvPicPr>
          <p:blipFill>
            <a:blip r:embed="rId4"/>
            <a:stretch>
              <a:fillRect/>
            </a:stretch>
          </p:blipFill>
          <p:spPr>
            <a:xfrm>
              <a:off x="0" y="0"/>
              <a:ext cx="5375778" cy="8004910"/>
            </a:xfrm>
            <a:prstGeom prst="rect">
              <a:avLst/>
            </a:prstGeom>
            <a:effectLst/>
          </p:spPr>
        </p:pic>
      </p:gr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p:cNvGrpSpPr/>
          <p:nvPr/>
        </p:nvGrpSpPr>
        <p:grpSpPr>
          <a:xfrm>
            <a:off x="-76200" y="-50800"/>
            <a:ext cx="1636564" cy="13817600"/>
            <a:chOff x="0" y="0"/>
            <a:chExt cx="1636563" cy="13817600"/>
          </a:xfrm>
        </p:grpSpPr>
        <p:sp>
          <p:nvSpPr>
            <p:cNvPr id="2" name="Rectangle"/>
            <p:cNvSpPr/>
            <p:nvPr/>
          </p:nvSpPr>
          <p:spPr>
            <a:xfrm>
              <a:off x="0" y="0"/>
              <a:ext cx="1436688" cy="13817600"/>
            </a:xfrm>
            <a:prstGeom prst="rect">
              <a:avLst/>
            </a:prstGeom>
            <a:solidFill>
              <a:srgbClr val="2D5BBA"/>
            </a:solidFill>
            <a:ln w="12700" cap="flat">
              <a:noFill/>
              <a:miter lim="400000"/>
            </a:ln>
            <a:effectLst/>
          </p:spPr>
          <p:txBody>
            <a:bodyPr wrap="square" lIns="71437" tIns="71437" rIns="71437" bIns="71437" numCol="1" anchor="ctr">
              <a:noAutofit/>
            </a:bodyPr>
            <a:lstStyle/>
            <a:p>
              <a:pPr algn="ctr" defTabSz="821531">
                <a:defRPr sz="3000">
                  <a:solidFill>
                    <a:srgbClr val="FFFFFF"/>
                  </a:solidFill>
                  <a:latin typeface="Helvetica Neue Medium"/>
                  <a:ea typeface="Helvetica Neue Medium"/>
                  <a:cs typeface="Helvetica Neue Medium"/>
                  <a:sym typeface="Helvetica Neue Medium"/>
                </a:defRPr>
              </a:pPr>
              <a:endParaRPr/>
            </a:p>
          </p:txBody>
        </p:sp>
        <p:sp>
          <p:nvSpPr>
            <p:cNvPr id="3" name="Rectangle"/>
            <p:cNvSpPr/>
            <p:nvPr/>
          </p:nvSpPr>
          <p:spPr>
            <a:xfrm>
              <a:off x="1473200" y="0"/>
              <a:ext cx="163364" cy="13817600"/>
            </a:xfrm>
            <a:prstGeom prst="rect">
              <a:avLst/>
            </a:prstGeom>
            <a:solidFill>
              <a:srgbClr val="9B1605"/>
            </a:solidFill>
            <a:ln w="12700" cap="flat">
              <a:noFill/>
              <a:miter lim="400000"/>
            </a:ln>
            <a:effectLst/>
          </p:spPr>
          <p:txBody>
            <a:bodyPr wrap="square" lIns="71437" tIns="71437" rIns="71437" bIns="71437" numCol="1" anchor="ctr">
              <a:noAutofit/>
            </a:bodyPr>
            <a:lstStyle/>
            <a:p>
              <a:pPr algn="ctr" defTabSz="821531">
                <a:defRPr sz="3000">
                  <a:solidFill>
                    <a:srgbClr val="FFFFFF"/>
                  </a:solidFill>
                  <a:latin typeface="Helvetica Neue Medium"/>
                  <a:ea typeface="Helvetica Neue Medium"/>
                  <a:cs typeface="Helvetica Neue Medium"/>
                  <a:sym typeface="Helvetica Neue Medium"/>
                </a:defRPr>
              </a:pPr>
              <a:endParaRPr/>
            </a:p>
          </p:txBody>
        </p:sp>
      </p:grpSp>
      <p:sp>
        <p:nvSpPr>
          <p:cNvPr id="5" name="Slide Title"/>
          <p:cNvSpPr txBox="1">
            <a:spLocks noGrp="1"/>
          </p:cNvSpPr>
          <p:nvPr>
            <p:ph type="title" hasCustomPrompt="1"/>
          </p:nvPr>
        </p:nvSpPr>
        <p:spPr>
          <a:xfrm>
            <a:off x="4030265" y="619125"/>
            <a:ext cx="7768829" cy="1428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Slide Title</a:t>
            </a:r>
          </a:p>
        </p:txBody>
      </p:sp>
      <p:sp>
        <p:nvSpPr>
          <p:cNvPr id="6" name="Body Level One…"/>
          <p:cNvSpPr txBox="1">
            <a:spLocks noGrp="1"/>
          </p:cNvSpPr>
          <p:nvPr>
            <p:ph type="body" idx="1" hasCustomPrompt="1"/>
          </p:nvPr>
        </p:nvSpPr>
        <p:spPr>
          <a:xfrm>
            <a:off x="4030265" y="4161234"/>
            <a:ext cx="7768829" cy="857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Slide bullet text</a:t>
            </a:r>
          </a:p>
          <a:p>
            <a:pPr lvl="1"/>
            <a:endParaRPr/>
          </a:p>
          <a:p>
            <a:pPr lvl="2"/>
            <a:endParaRPr/>
          </a:p>
          <a:p>
            <a:pPr lvl="3"/>
            <a:endParaRPr/>
          </a:p>
          <a:p>
            <a:pPr lvl="4"/>
            <a:endParaRPr/>
          </a:p>
        </p:txBody>
      </p:sp>
      <p:sp>
        <p:nvSpPr>
          <p:cNvPr id="7" name="Slide Number"/>
          <p:cNvSpPr txBox="1">
            <a:spLocks noGrp="1"/>
          </p:cNvSpPr>
          <p:nvPr>
            <p:ph type="sldNum" sz="quarter" idx="2"/>
          </p:nvPr>
        </p:nvSpPr>
        <p:spPr>
          <a:xfrm>
            <a:off x="11982348" y="12954297"/>
            <a:ext cx="409779" cy="415875"/>
          </a:xfrm>
          <a:prstGeom prst="rect">
            <a:avLst/>
          </a:prstGeom>
          <a:ln w="12700">
            <a:miter lim="400000"/>
          </a:ln>
        </p:spPr>
        <p:txBody>
          <a:bodyPr wrap="none" lIns="71437" tIns="71437" rIns="71437" bIns="71437" anchor="b">
            <a:spAutoFit/>
          </a:bodyPr>
          <a:lstStyle>
            <a:lvl1pPr algn="ctr" defTabSz="821531">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1pPr>
      <a:lvl2pPr marL="0" marR="0" indent="4572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2pPr>
      <a:lvl3pPr marL="0" marR="0" indent="9144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3pPr>
      <a:lvl4pPr marL="0" marR="0" indent="13716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4pPr>
      <a:lvl5pPr marL="0" marR="0" indent="18288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5pPr>
      <a:lvl6pPr marL="0" marR="0" indent="22860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6pPr>
      <a:lvl7pPr marL="0" marR="0" indent="27432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7pPr>
      <a:lvl8pPr marL="0" marR="0" indent="32004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8pPr>
      <a:lvl9pPr marL="0" marR="0" indent="3657600" algn="l" defTabSz="2438339" rtl="0" latinLnBrk="0">
        <a:lnSpc>
          <a:spcPct val="100000"/>
        </a:lnSpc>
        <a:spcBef>
          <a:spcPts val="0"/>
        </a:spcBef>
        <a:spcAft>
          <a:spcPts val="0"/>
        </a:spcAft>
        <a:buClrTx/>
        <a:buSzTx/>
        <a:buFontTx/>
        <a:buNone/>
        <a:tabLst/>
        <a:defRPr sz="8000" b="0" i="0" u="none" strike="noStrike" cap="none" spc="0" baseline="0">
          <a:solidFill>
            <a:srgbClr val="2E5BBC"/>
          </a:solidFill>
          <a:uFillTx/>
          <a:latin typeface="+mj-lt"/>
          <a:ea typeface="+mj-ea"/>
          <a:cs typeface="+mj-cs"/>
          <a:sym typeface="Formata Bold"/>
        </a:defRPr>
      </a:lvl9pPr>
    </p:titleStyle>
    <p:bodyStyle>
      <a:lvl1pPr marL="777875" marR="0" indent="-396875"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1pPr>
      <a:lvl2pPr marL="1301750" marR="0" indent="-28575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2pPr>
      <a:lvl3pPr marL="1143000" marR="0" indent="-38100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3pPr>
      <a:lvl4pPr marL="1524000" marR="0" indent="-38100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4pPr>
      <a:lvl5pPr marL="1905000" marR="0" indent="-38100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5pPr>
      <a:lvl6pPr marL="2286000" marR="0" indent="-38100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6pPr>
      <a:lvl7pPr marL="2667000" marR="0" indent="-38100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7pPr>
      <a:lvl8pPr marL="3048000" marR="0" indent="-38100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8pPr>
      <a:lvl9pPr marL="3429000" marR="0" indent="-381000" algn="l" defTabSz="2438339" rtl="0" latinLnBrk="0">
        <a:lnSpc>
          <a:spcPct val="100000"/>
        </a:lnSpc>
        <a:spcBef>
          <a:spcPts val="3000"/>
        </a:spcBef>
        <a:spcAft>
          <a:spcPts val="0"/>
        </a:spcAft>
        <a:buClrTx/>
        <a:buSzPct val="123000"/>
        <a:buFontTx/>
        <a:buChar char="•"/>
        <a:tabLst/>
        <a:defRPr sz="3000" b="0" i="0" u="none" strike="noStrike" cap="none" spc="0" baseline="0">
          <a:solidFill>
            <a:srgbClr val="9B1605"/>
          </a:solidFill>
          <a:uFillTx/>
          <a:latin typeface="+mn-lt"/>
          <a:ea typeface="+mn-ea"/>
          <a:cs typeface="+mn-cs"/>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int@ClintMaun.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mailto:Clint@ClintMaun.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Handling Negative Attitudes in Yourself and Others"/>
          <p:cNvSpPr txBox="1">
            <a:spLocks noGrp="1"/>
          </p:cNvSpPr>
          <p:nvPr>
            <p:ph type="body" idx="21"/>
          </p:nvPr>
        </p:nvSpPr>
        <p:spPr>
          <a:xfrm>
            <a:off x="2284113" y="4923744"/>
            <a:ext cx="21280502" cy="3453543"/>
          </a:xfrm>
          <a:prstGeom prst="rect">
            <a:avLst/>
          </a:prstGeom>
        </p:spPr>
        <p:txBody>
          <a:bodyPr/>
          <a:lstStyle>
            <a:lvl1pPr>
              <a:defRPr>
                <a:solidFill>
                  <a:srgbClr val="9B1706"/>
                </a:solidFill>
              </a:defRPr>
            </a:lvl1pPr>
          </a:lstStyle>
          <a:p>
            <a:r>
              <a:t>Handling Negative Attitudes in Yourself and Others</a:t>
            </a:r>
          </a:p>
        </p:txBody>
      </p:sp>
      <p:sp>
        <p:nvSpPr>
          <p:cNvPr id="131" name="Clint Maun, CSP…"/>
          <p:cNvSpPr txBox="1">
            <a:spLocks noGrp="1"/>
          </p:cNvSpPr>
          <p:nvPr>
            <p:ph type="body" idx="22"/>
          </p:nvPr>
        </p:nvSpPr>
        <p:spPr>
          <a:xfrm>
            <a:off x="17610090" y="11174210"/>
            <a:ext cx="5173041" cy="1995196"/>
          </a:xfrm>
          <a:prstGeom prst="rect">
            <a:avLst/>
          </a:prstGeom>
        </p:spPr>
        <p:txBody>
          <a:bodyPr/>
          <a:lstStyle/>
          <a:p>
            <a:pPr marL="0" indent="0" algn="ctr">
              <a:spcBef>
                <a:spcPts val="0"/>
              </a:spcBef>
              <a:buSzTx/>
              <a:buNone/>
              <a:defRPr sz="4100">
                <a:solidFill>
                  <a:srgbClr val="2455C0"/>
                </a:solidFill>
              </a:defRPr>
            </a:pPr>
            <a:r>
              <a:t>Clint Maun, CSP</a:t>
            </a:r>
          </a:p>
          <a:p>
            <a:pPr marL="0" indent="0" algn="ctr">
              <a:spcBef>
                <a:spcPts val="0"/>
              </a:spcBef>
              <a:buSzTx/>
              <a:buNone/>
              <a:defRPr sz="4100">
                <a:solidFill>
                  <a:srgbClr val="2455C0"/>
                </a:solidFill>
              </a:defRPr>
            </a:pPr>
            <a:r>
              <a:rPr u="sng">
                <a:hlinkClick r:id="rId2"/>
              </a:rPr>
              <a:t>Clint@ClintMaun.com</a:t>
            </a:r>
          </a:p>
          <a:p>
            <a:pPr marL="0" indent="0" algn="ctr">
              <a:spcBef>
                <a:spcPts val="0"/>
              </a:spcBef>
              <a:buSzTx/>
              <a:buNone/>
              <a:defRPr sz="4100">
                <a:solidFill>
                  <a:srgbClr val="2455C0"/>
                </a:solidFill>
              </a:defRPr>
            </a:pPr>
            <a:r>
              <a:t>1-800-356-2233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he only correct answer is to implement your personal policy"/>
          <p:cNvSpPr txBox="1"/>
          <p:nvPr/>
        </p:nvSpPr>
        <p:spPr>
          <a:xfrm>
            <a:off x="2825537" y="1130172"/>
            <a:ext cx="18469485" cy="5496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2000">
                <a:solidFill>
                  <a:srgbClr val="2E5BBC"/>
                </a:solidFill>
                <a:latin typeface="+mj-lt"/>
                <a:ea typeface="+mj-ea"/>
                <a:cs typeface="+mj-cs"/>
                <a:sym typeface="Formata Bold"/>
              </a:defRPr>
            </a:lvl1pPr>
          </a:lstStyle>
          <a:p>
            <a:r>
              <a:t>The only correct answer is to implement your personal policy</a:t>
            </a:r>
          </a:p>
        </p:txBody>
      </p:sp>
      <p:sp>
        <p:nvSpPr>
          <p:cNvPr id="158" name="P = S"/>
          <p:cNvSpPr txBox="1"/>
          <p:nvPr/>
        </p:nvSpPr>
        <p:spPr>
          <a:xfrm>
            <a:off x="7703403" y="7653139"/>
            <a:ext cx="18469484" cy="3473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indent="596900">
              <a:defRPr sz="25000">
                <a:solidFill>
                  <a:srgbClr val="8E2515"/>
                </a:solidFill>
                <a:latin typeface="+mj-lt"/>
                <a:ea typeface="+mj-ea"/>
                <a:cs typeface="+mj-cs"/>
                <a:sym typeface="Formata Bold"/>
              </a:defRPr>
            </a:lvl1pPr>
          </a:lstStyle>
          <a:p>
            <a:r>
              <a:t> P = 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We’re aren’t talking about problems. We are talking about Solutions!"/>
          <p:cNvSpPr txBox="1"/>
          <p:nvPr/>
        </p:nvSpPr>
        <p:spPr>
          <a:xfrm>
            <a:off x="3305485" y="3369927"/>
            <a:ext cx="18469484" cy="5496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2000">
                <a:solidFill>
                  <a:srgbClr val="2E5BBC"/>
                </a:solidFill>
                <a:latin typeface="+mj-lt"/>
                <a:ea typeface="+mj-ea"/>
                <a:cs typeface="+mj-cs"/>
                <a:sym typeface="Formata Bold"/>
              </a:defRPr>
            </a:lvl1pPr>
          </a:lstStyle>
          <a:p>
            <a:r>
              <a:t>We’re aren’t talking about problems. We are talking about Solutions!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Using P=S as a Leader"/>
          <p:cNvSpPr txBox="1">
            <a:spLocks noGrp="1"/>
          </p:cNvSpPr>
          <p:nvPr>
            <p:ph type="body" idx="21"/>
          </p:nvPr>
        </p:nvSpPr>
        <p:spPr>
          <a:xfrm>
            <a:off x="2473254" y="1183062"/>
            <a:ext cx="16477616" cy="1737493"/>
          </a:xfrm>
          <a:prstGeom prst="rect">
            <a:avLst/>
          </a:prstGeom>
        </p:spPr>
        <p:txBody>
          <a:bodyPr wrap="none"/>
          <a:lstStyle>
            <a:lvl1pPr marL="0" indent="0">
              <a:spcBef>
                <a:spcPts val="0"/>
              </a:spcBef>
              <a:buSzTx/>
              <a:buNone/>
              <a:defRPr sz="12000">
                <a:solidFill>
                  <a:srgbClr val="2E5BBC"/>
                </a:solidFill>
                <a:latin typeface="+mj-lt"/>
                <a:ea typeface="+mj-ea"/>
                <a:cs typeface="+mj-cs"/>
                <a:sym typeface="Formata Bold"/>
              </a:defRPr>
            </a:lvl1pPr>
          </a:lstStyle>
          <a:p>
            <a:r>
              <a:t>Using P=S as a Leader</a:t>
            </a:r>
          </a:p>
        </p:txBody>
      </p:sp>
      <p:sp>
        <p:nvSpPr>
          <p:cNvPr id="163" name="Signs/voicemail…"/>
          <p:cNvSpPr txBox="1">
            <a:spLocks noGrp="1"/>
          </p:cNvSpPr>
          <p:nvPr>
            <p:ph type="body" idx="22"/>
          </p:nvPr>
        </p:nvSpPr>
        <p:spPr>
          <a:xfrm>
            <a:off x="2585864" y="3585520"/>
            <a:ext cx="21233038" cy="6278431"/>
          </a:xfrm>
          <a:prstGeom prst="rect">
            <a:avLst/>
          </a:prstGeom>
        </p:spPr>
        <p:txBody>
          <a:bodyPr/>
          <a:lstStyle/>
          <a:p>
            <a:pPr marL="609600" indent="-228600">
              <a:buSzPct val="100000"/>
              <a:buAutoNum type="alphaUcPeriod"/>
              <a:defRPr sz="6500" b="1"/>
            </a:pPr>
            <a:r>
              <a:t> Signs/voicemail</a:t>
            </a:r>
          </a:p>
          <a:p>
            <a:pPr marL="609600" indent="-228600">
              <a:buSzPct val="100000"/>
              <a:buAutoNum type="alphaUcPeriod"/>
              <a:defRPr sz="6500" b="1"/>
            </a:pPr>
            <a:r>
              <a:t> Stop allowing “flush up”</a:t>
            </a:r>
          </a:p>
          <a:p>
            <a:pPr marL="609600" indent="-228600">
              <a:buSzPct val="100000"/>
              <a:buAutoNum type="alphaUcPeriod"/>
              <a:defRPr sz="6500" b="1"/>
            </a:pPr>
            <a:r>
              <a:t> Stick to B.S.C.T.P.                                                                             (Best Solutions Closest to Problem)</a:t>
            </a:r>
          </a:p>
          <a:p>
            <a:pPr marL="609600" indent="-228600">
              <a:buSzPct val="100000"/>
              <a:buAutoNum type="alphaUcPeriod"/>
              <a:defRPr sz="6500" b="1"/>
            </a:pPr>
            <a:r>
              <a:t> Instant Remedies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Motivated vs Unmotivated Behavior"/>
          <p:cNvSpPr txBox="1"/>
          <p:nvPr/>
        </p:nvSpPr>
        <p:spPr>
          <a:xfrm>
            <a:off x="3305485" y="4309727"/>
            <a:ext cx="18469484" cy="3617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2000">
                <a:solidFill>
                  <a:srgbClr val="2E5BBC"/>
                </a:solidFill>
                <a:latin typeface="+mj-lt"/>
                <a:ea typeface="+mj-ea"/>
                <a:cs typeface="+mj-cs"/>
                <a:sym typeface="Formata Bold"/>
              </a:defRPr>
            </a:lvl1pPr>
          </a:lstStyle>
          <a:p>
            <a:r>
              <a:t>Motivated vs Unmotivated Behavior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4 Questions to determine current motivation behavior"/>
          <p:cNvSpPr txBox="1">
            <a:spLocks noGrp="1"/>
          </p:cNvSpPr>
          <p:nvPr>
            <p:ph type="body" idx="21"/>
          </p:nvPr>
        </p:nvSpPr>
        <p:spPr>
          <a:xfrm>
            <a:off x="2473254" y="1183062"/>
            <a:ext cx="21079488" cy="3837588"/>
          </a:xfrm>
          <a:prstGeom prst="rect">
            <a:avLst/>
          </a:prstGeom>
        </p:spPr>
        <p:txBody>
          <a:bodyPr wrap="none"/>
          <a:lstStyle>
            <a:lvl1pPr marL="0" indent="0">
              <a:spcBef>
                <a:spcPts val="0"/>
              </a:spcBef>
              <a:buSzTx/>
              <a:buNone/>
              <a:defRPr sz="12000">
                <a:solidFill>
                  <a:srgbClr val="2E5BBC"/>
                </a:solidFill>
                <a:latin typeface="+mj-lt"/>
                <a:ea typeface="+mj-ea"/>
                <a:cs typeface="+mj-cs"/>
                <a:sym typeface="Formata Bold"/>
              </a:defRPr>
            </a:lvl1pPr>
          </a:lstStyle>
          <a:p>
            <a:r>
              <a:rPr dirty="0"/>
              <a:t>4 Questions to determine </a:t>
            </a:r>
            <a:endParaRPr lang="en-US" dirty="0"/>
          </a:p>
          <a:p>
            <a:r>
              <a:rPr dirty="0"/>
              <a:t>current motivation behavior</a:t>
            </a:r>
          </a:p>
        </p:txBody>
      </p:sp>
      <p:sp>
        <p:nvSpPr>
          <p:cNvPr id="168" name="How are you doing?…"/>
          <p:cNvSpPr txBox="1">
            <a:spLocks noGrp="1"/>
          </p:cNvSpPr>
          <p:nvPr>
            <p:ph type="body" idx="22"/>
          </p:nvPr>
        </p:nvSpPr>
        <p:spPr>
          <a:xfrm>
            <a:off x="2825838" y="5092022"/>
            <a:ext cx="21233038" cy="5325562"/>
          </a:xfrm>
          <a:prstGeom prst="rect">
            <a:avLst/>
          </a:prstGeom>
        </p:spPr>
        <p:txBody>
          <a:bodyPr/>
          <a:lstStyle/>
          <a:p>
            <a:pPr marL="609600" indent="-228600">
              <a:buSzPct val="100000"/>
              <a:buAutoNum type="arabicPeriod"/>
              <a:defRPr sz="6600" b="1"/>
            </a:pPr>
            <a:r>
              <a:t> How are you doing?</a:t>
            </a:r>
          </a:p>
          <a:p>
            <a:pPr marL="609600" indent="-228600">
              <a:buSzPct val="100000"/>
              <a:buAutoNum type="arabicPeriod"/>
              <a:defRPr sz="6600" b="1"/>
            </a:pPr>
            <a:r>
              <a:t> How do you know that is how you are doing?</a:t>
            </a:r>
          </a:p>
          <a:p>
            <a:pPr marL="609600" indent="-228600">
              <a:buSzPct val="100000"/>
              <a:buAutoNum type="arabicPeriod"/>
              <a:defRPr sz="6600" b="1"/>
            </a:pPr>
            <a:r>
              <a:t> Last time you messed up?</a:t>
            </a:r>
          </a:p>
          <a:p>
            <a:pPr marL="609600" indent="-228600">
              <a:buSzPct val="100000"/>
              <a:buAutoNum type="arabicPeriod"/>
              <a:defRPr sz="6600" b="1"/>
            </a:pPr>
            <a:r>
              <a:t> How do you know you messed up?</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Answers for…"/>
          <p:cNvSpPr txBox="1">
            <a:spLocks noGrp="1"/>
          </p:cNvSpPr>
          <p:nvPr>
            <p:ph type="body" idx="21"/>
          </p:nvPr>
        </p:nvSpPr>
        <p:spPr>
          <a:xfrm>
            <a:off x="2473254" y="1183062"/>
            <a:ext cx="16637636" cy="3617093"/>
          </a:xfrm>
          <a:prstGeom prst="rect">
            <a:avLst/>
          </a:prstGeom>
        </p:spPr>
        <p:txBody>
          <a:bodyPr wrap="none"/>
          <a:lstStyle/>
          <a:p>
            <a:pPr marL="0" indent="0">
              <a:spcBef>
                <a:spcPts val="0"/>
              </a:spcBef>
              <a:buSzTx/>
              <a:buNone/>
              <a:defRPr sz="12000">
                <a:solidFill>
                  <a:srgbClr val="2E5BBC"/>
                </a:solidFill>
                <a:latin typeface="+mj-lt"/>
                <a:ea typeface="+mj-ea"/>
                <a:cs typeface="+mj-cs"/>
                <a:sym typeface="Formata Bold"/>
              </a:defRPr>
            </a:pPr>
            <a:r>
              <a:t>Answers for </a:t>
            </a:r>
          </a:p>
          <a:p>
            <a:pPr marL="0" indent="0">
              <a:spcBef>
                <a:spcPts val="0"/>
              </a:spcBef>
              <a:buSzTx/>
              <a:buNone/>
              <a:defRPr sz="12000">
                <a:solidFill>
                  <a:srgbClr val="2E5BBC"/>
                </a:solidFill>
                <a:latin typeface="+mj-lt"/>
                <a:ea typeface="+mj-ea"/>
                <a:cs typeface="+mj-cs"/>
                <a:sym typeface="Formata Bold"/>
              </a:defRPr>
            </a:pPr>
            <a:r>
              <a:t>Unmotivated Behavior</a:t>
            </a:r>
          </a:p>
        </p:txBody>
      </p:sp>
      <p:sp>
        <p:nvSpPr>
          <p:cNvPr id="171" name="OK…"/>
          <p:cNvSpPr txBox="1">
            <a:spLocks noGrp="1"/>
          </p:cNvSpPr>
          <p:nvPr>
            <p:ph type="body" idx="22"/>
          </p:nvPr>
        </p:nvSpPr>
        <p:spPr>
          <a:xfrm>
            <a:off x="2559200" y="5172013"/>
            <a:ext cx="21233039" cy="5527657"/>
          </a:xfrm>
          <a:prstGeom prst="rect">
            <a:avLst/>
          </a:prstGeom>
        </p:spPr>
        <p:txBody>
          <a:bodyPr/>
          <a:lstStyle/>
          <a:p>
            <a:pPr marL="609600" indent="-228600">
              <a:buSzPct val="100000"/>
              <a:buAutoNum type="alphaUcPeriod"/>
              <a:defRPr sz="6900" b="1"/>
            </a:pPr>
            <a:r>
              <a:t> OK</a:t>
            </a:r>
          </a:p>
          <a:p>
            <a:pPr marL="609600" indent="-228600">
              <a:buSzPct val="100000"/>
              <a:buAutoNum type="alphaUcPeriod"/>
              <a:defRPr sz="6900" b="1"/>
            </a:pPr>
            <a:r>
              <a:t> Haven’t heard anything</a:t>
            </a:r>
          </a:p>
          <a:p>
            <a:pPr marL="609600" indent="-228600">
              <a:buSzPct val="100000"/>
              <a:buAutoNum type="alphaUcPeriod"/>
              <a:defRPr sz="6900" b="1"/>
            </a:pPr>
            <a:r>
              <a:t> Specific Answer</a:t>
            </a:r>
          </a:p>
          <a:p>
            <a:pPr marL="609600" indent="-228600">
              <a:buSzPct val="100000"/>
              <a:buAutoNum type="alphaUcPeriod"/>
              <a:defRPr sz="6900" b="1"/>
            </a:pPr>
            <a:r>
              <a:t> Email, text, call, meeting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Answers for…"/>
          <p:cNvSpPr txBox="1">
            <a:spLocks noGrp="1"/>
          </p:cNvSpPr>
          <p:nvPr>
            <p:ph type="body" idx="21"/>
          </p:nvPr>
        </p:nvSpPr>
        <p:spPr>
          <a:xfrm>
            <a:off x="2508440" y="1196393"/>
            <a:ext cx="14668628" cy="3617094"/>
          </a:xfrm>
          <a:prstGeom prst="rect">
            <a:avLst/>
          </a:prstGeom>
        </p:spPr>
        <p:txBody>
          <a:bodyPr wrap="none"/>
          <a:lstStyle/>
          <a:p>
            <a:pPr marL="0" indent="0">
              <a:spcBef>
                <a:spcPts val="0"/>
              </a:spcBef>
              <a:buSzTx/>
              <a:buNone/>
              <a:defRPr sz="12000">
                <a:solidFill>
                  <a:srgbClr val="2E5BBC"/>
                </a:solidFill>
                <a:latin typeface="+mj-lt"/>
                <a:ea typeface="+mj-ea"/>
                <a:cs typeface="+mj-cs"/>
                <a:sym typeface="Formata Bold"/>
              </a:defRPr>
            </a:pPr>
            <a:r>
              <a:t>Answers for </a:t>
            </a:r>
          </a:p>
          <a:p>
            <a:pPr marL="0" indent="0">
              <a:spcBef>
                <a:spcPts val="0"/>
              </a:spcBef>
              <a:buSzTx/>
              <a:buNone/>
              <a:defRPr sz="12000">
                <a:solidFill>
                  <a:srgbClr val="2E5BBC"/>
                </a:solidFill>
                <a:latin typeface="+mj-lt"/>
                <a:ea typeface="+mj-ea"/>
                <a:cs typeface="+mj-cs"/>
                <a:sym typeface="Formata Bold"/>
              </a:defRPr>
            </a:pPr>
            <a:r>
              <a:t>Motivated Behavior</a:t>
            </a:r>
          </a:p>
        </p:txBody>
      </p:sp>
      <p:sp>
        <p:nvSpPr>
          <p:cNvPr id="174" name="OK (upbeat)…"/>
          <p:cNvSpPr txBox="1">
            <a:spLocks noGrp="1"/>
          </p:cNvSpPr>
          <p:nvPr>
            <p:ph type="body" idx="22"/>
          </p:nvPr>
        </p:nvSpPr>
        <p:spPr>
          <a:xfrm>
            <a:off x="2559200" y="5172013"/>
            <a:ext cx="21233039" cy="5527657"/>
          </a:xfrm>
          <a:prstGeom prst="rect">
            <a:avLst/>
          </a:prstGeom>
        </p:spPr>
        <p:txBody>
          <a:bodyPr/>
          <a:lstStyle/>
          <a:p>
            <a:pPr marL="609600" indent="-228600">
              <a:buSzPct val="100000"/>
              <a:buAutoNum type="alphaUcPeriod"/>
              <a:defRPr sz="6500" b="1"/>
            </a:pPr>
            <a:r>
              <a:t> </a:t>
            </a:r>
            <a:r>
              <a:rPr sz="6900"/>
              <a:t>OK (upbeat)</a:t>
            </a:r>
          </a:p>
          <a:p>
            <a:pPr marL="609600" indent="-228600">
              <a:buSzPct val="100000"/>
              <a:buAutoNum type="alphaUcPeriod"/>
              <a:defRPr sz="6900" b="1"/>
            </a:pPr>
            <a:r>
              <a:t> Specific answer related to targets or goals</a:t>
            </a:r>
          </a:p>
          <a:p>
            <a:pPr marL="609600" indent="-228600">
              <a:buSzPct val="100000"/>
              <a:buAutoNum type="alphaUcPeriod"/>
              <a:defRPr sz="6900" b="1"/>
            </a:pPr>
            <a:r>
              <a:t> Specific Answer</a:t>
            </a:r>
          </a:p>
          <a:p>
            <a:pPr marL="609600" indent="-228600">
              <a:buSzPct val="100000"/>
              <a:buAutoNum type="alphaUcPeriod"/>
              <a:defRPr sz="6900" b="1"/>
            </a:pPr>
            <a:r>
              <a:t> Found my own mistake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Motivated individuals have an operating…"/>
          <p:cNvSpPr txBox="1"/>
          <p:nvPr/>
        </p:nvSpPr>
        <p:spPr>
          <a:xfrm>
            <a:off x="3305485" y="3369927"/>
            <a:ext cx="18883293" cy="5496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2000">
                <a:solidFill>
                  <a:srgbClr val="2E5BBC"/>
                </a:solidFill>
                <a:latin typeface="+mj-lt"/>
                <a:ea typeface="+mj-ea"/>
                <a:cs typeface="+mj-cs"/>
                <a:sym typeface="Formata Bold"/>
              </a:defRPr>
            </a:pPr>
            <a:r>
              <a:t>Motivated individuals have an operating </a:t>
            </a:r>
          </a:p>
          <a:p>
            <a:pPr>
              <a:defRPr sz="12000">
                <a:solidFill>
                  <a:srgbClr val="2E5BBC"/>
                </a:solidFill>
                <a:latin typeface="+mj-lt"/>
                <a:ea typeface="+mj-ea"/>
                <a:cs typeface="+mj-cs"/>
                <a:sym typeface="Formata Bold"/>
              </a:defRPr>
            </a:pPr>
            <a:r>
              <a:t>Self Control System (SCS)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3 Components of SCS"/>
          <p:cNvSpPr txBox="1">
            <a:spLocks noGrp="1"/>
          </p:cNvSpPr>
          <p:nvPr>
            <p:ph type="body" idx="21"/>
          </p:nvPr>
        </p:nvSpPr>
        <p:spPr>
          <a:xfrm>
            <a:off x="2508440" y="1196393"/>
            <a:ext cx="15775052" cy="1737494"/>
          </a:xfrm>
          <a:prstGeom prst="rect">
            <a:avLst/>
          </a:prstGeom>
        </p:spPr>
        <p:txBody>
          <a:bodyPr wrap="none"/>
          <a:lstStyle>
            <a:lvl1pPr marL="0" indent="0">
              <a:spcBef>
                <a:spcPts val="0"/>
              </a:spcBef>
              <a:buSzTx/>
              <a:buNone/>
              <a:defRPr sz="12000">
                <a:solidFill>
                  <a:srgbClr val="2E5BBC"/>
                </a:solidFill>
                <a:latin typeface="+mj-lt"/>
                <a:ea typeface="+mj-ea"/>
                <a:cs typeface="+mj-cs"/>
                <a:sym typeface="Formata Bold"/>
              </a:defRPr>
            </a:lvl1pPr>
          </a:lstStyle>
          <a:p>
            <a:r>
              <a:t>3 Components of SCS</a:t>
            </a:r>
          </a:p>
        </p:txBody>
      </p:sp>
      <p:sp>
        <p:nvSpPr>
          <p:cNvPr id="179" name="Expectations Defined…"/>
          <p:cNvSpPr txBox="1">
            <a:spLocks noGrp="1"/>
          </p:cNvSpPr>
          <p:nvPr>
            <p:ph type="body" idx="22"/>
          </p:nvPr>
        </p:nvSpPr>
        <p:spPr>
          <a:xfrm>
            <a:off x="2559200" y="4518751"/>
            <a:ext cx="21233039" cy="4457910"/>
          </a:xfrm>
          <a:prstGeom prst="rect">
            <a:avLst/>
          </a:prstGeom>
        </p:spPr>
        <p:txBody>
          <a:bodyPr/>
          <a:lstStyle/>
          <a:p>
            <a:pPr marL="609600" indent="-228600">
              <a:buSzPct val="100000"/>
              <a:buAutoNum type="arabicPeriod"/>
              <a:defRPr sz="7700" b="1"/>
            </a:pPr>
            <a:r>
              <a:t> Expectations Defined</a:t>
            </a:r>
          </a:p>
          <a:p>
            <a:pPr marL="609600" indent="-228600">
              <a:buSzPct val="100000"/>
              <a:buAutoNum type="arabicPeriod"/>
              <a:defRPr sz="7700" b="1"/>
            </a:pPr>
            <a:r>
              <a:t> Self Measurement against Expectations</a:t>
            </a:r>
          </a:p>
          <a:p>
            <a:pPr marL="609600" indent="-228600">
              <a:buSzPct val="100000"/>
              <a:buAutoNum type="arabicPeriod"/>
              <a:defRPr sz="7700" b="1"/>
            </a:pPr>
            <a:r>
              <a:t> Control of Resources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hank You!"/>
          <p:cNvSpPr txBox="1">
            <a:spLocks noGrp="1"/>
          </p:cNvSpPr>
          <p:nvPr>
            <p:ph type="body" idx="21"/>
          </p:nvPr>
        </p:nvSpPr>
        <p:spPr>
          <a:prstGeom prst="rect">
            <a:avLst/>
          </a:prstGeom>
        </p:spPr>
        <p:txBody>
          <a:bodyPr/>
          <a:lstStyle/>
          <a:p>
            <a:r>
              <a:t>Thank You!</a:t>
            </a:r>
          </a:p>
        </p:txBody>
      </p:sp>
      <p:sp>
        <p:nvSpPr>
          <p:cNvPr id="182" name="Clint Maun, CSP…"/>
          <p:cNvSpPr txBox="1">
            <a:spLocks noGrp="1"/>
          </p:cNvSpPr>
          <p:nvPr>
            <p:ph type="body" idx="22"/>
          </p:nvPr>
        </p:nvSpPr>
        <p:spPr>
          <a:xfrm>
            <a:off x="17610090" y="11174210"/>
            <a:ext cx="5173041" cy="1995196"/>
          </a:xfrm>
          <a:prstGeom prst="rect">
            <a:avLst/>
          </a:prstGeom>
        </p:spPr>
        <p:txBody>
          <a:bodyPr/>
          <a:lstStyle/>
          <a:p>
            <a:pPr marL="0" indent="0" algn="ctr">
              <a:spcBef>
                <a:spcPts val="0"/>
              </a:spcBef>
              <a:buSzTx/>
              <a:buNone/>
              <a:defRPr sz="4100">
                <a:solidFill>
                  <a:srgbClr val="2455C0"/>
                </a:solidFill>
              </a:defRPr>
            </a:pPr>
            <a:r>
              <a:t>Clint Maun, CSP</a:t>
            </a:r>
          </a:p>
          <a:p>
            <a:pPr marL="0" indent="0" algn="ctr">
              <a:spcBef>
                <a:spcPts val="0"/>
              </a:spcBef>
              <a:buSzTx/>
              <a:buNone/>
              <a:defRPr sz="4100">
                <a:solidFill>
                  <a:srgbClr val="2455C0"/>
                </a:solidFill>
              </a:defRPr>
            </a:pPr>
            <a:r>
              <a:rPr u="sng">
                <a:hlinkClick r:id="rId2"/>
              </a:rPr>
              <a:t>Clint@ClintMaun.com</a:t>
            </a:r>
          </a:p>
          <a:p>
            <a:pPr marL="0" indent="0" algn="ctr">
              <a:spcBef>
                <a:spcPts val="0"/>
              </a:spcBef>
              <a:buSzTx/>
              <a:buNone/>
              <a:defRPr sz="4100">
                <a:solidFill>
                  <a:srgbClr val="2455C0"/>
                </a:solidFill>
              </a:defRPr>
            </a:pPr>
            <a:r>
              <a:t>1-800-356-2233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irst Things First"/>
          <p:cNvSpPr txBox="1"/>
          <p:nvPr/>
        </p:nvSpPr>
        <p:spPr>
          <a:xfrm>
            <a:off x="2440936" y="1351607"/>
            <a:ext cx="18469485" cy="1737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2000">
                <a:solidFill>
                  <a:srgbClr val="2E5BBC"/>
                </a:solidFill>
                <a:latin typeface="+mj-lt"/>
                <a:ea typeface="+mj-ea"/>
                <a:cs typeface="+mj-cs"/>
                <a:sym typeface="Formata Bold"/>
              </a:defRPr>
            </a:lvl1pPr>
          </a:lstStyle>
          <a:p>
            <a:r>
              <a:t>First Things First</a:t>
            </a:r>
          </a:p>
        </p:txBody>
      </p:sp>
      <p:sp>
        <p:nvSpPr>
          <p:cNvPr id="134" name="Individuals with mental health issues need to be recognized, supported and have assistance.…"/>
          <p:cNvSpPr txBox="1"/>
          <p:nvPr/>
        </p:nvSpPr>
        <p:spPr>
          <a:xfrm>
            <a:off x="2440936" y="3241902"/>
            <a:ext cx="18469485" cy="8879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9500">
                <a:solidFill>
                  <a:srgbClr val="2E5BBC"/>
                </a:solidFill>
                <a:latin typeface="+mj-lt"/>
                <a:ea typeface="+mj-ea"/>
                <a:cs typeface="+mj-cs"/>
                <a:sym typeface="Formata Bold"/>
              </a:defRPr>
            </a:pPr>
            <a:r>
              <a:rPr>
                <a:latin typeface="Formata Condensed"/>
                <a:ea typeface="Formata Condensed"/>
                <a:cs typeface="Formata Condensed"/>
                <a:sym typeface="Formata Condensed"/>
              </a:rPr>
              <a:t>Individuals with mental health issues need to be recognized, supported and have assistance.</a:t>
            </a:r>
          </a:p>
          <a:p>
            <a:pPr>
              <a:defRPr sz="9500">
                <a:solidFill>
                  <a:srgbClr val="2E5BBC"/>
                </a:solidFill>
                <a:latin typeface="+mj-lt"/>
                <a:ea typeface="+mj-ea"/>
                <a:cs typeface="+mj-cs"/>
                <a:sym typeface="Formata Bold"/>
              </a:defRPr>
            </a:pPr>
            <a:endParaRPr>
              <a:latin typeface="Formata Condensed"/>
              <a:ea typeface="Formata Condensed"/>
              <a:cs typeface="Formata Condensed"/>
              <a:sym typeface="Formata Condensed"/>
            </a:endParaRPr>
          </a:p>
          <a:p>
            <a:pPr>
              <a:defRPr sz="9500">
                <a:solidFill>
                  <a:srgbClr val="2E5BBC"/>
                </a:solidFill>
                <a:latin typeface="Formata Condensed"/>
                <a:ea typeface="Formata Condensed"/>
                <a:cs typeface="Formata Condensed"/>
                <a:sym typeface="Formata Condensed"/>
              </a:defRPr>
            </a:pPr>
            <a:r>
              <a:t>These aren’t the individuals we will be discussing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er Negative Attitudes"/>
          <p:cNvSpPr txBox="1">
            <a:spLocks noGrp="1"/>
          </p:cNvSpPr>
          <p:nvPr>
            <p:ph type="body" idx="21"/>
          </p:nvPr>
        </p:nvSpPr>
        <p:spPr>
          <a:xfrm>
            <a:off x="2473254" y="1183062"/>
            <a:ext cx="21270596" cy="1737493"/>
          </a:xfrm>
          <a:prstGeom prst="rect">
            <a:avLst/>
          </a:prstGeom>
        </p:spPr>
        <p:txBody>
          <a:bodyPr wrap="none"/>
          <a:lstStyle>
            <a:lvl1pPr marL="0" indent="0">
              <a:spcBef>
                <a:spcPts val="0"/>
              </a:spcBef>
              <a:buSzTx/>
              <a:buNone/>
              <a:defRPr sz="12000">
                <a:solidFill>
                  <a:srgbClr val="2E5BBC"/>
                </a:solidFill>
                <a:latin typeface="+mj-lt"/>
                <a:ea typeface="+mj-ea"/>
                <a:cs typeface="+mj-cs"/>
                <a:sym typeface="Formata Bold"/>
              </a:defRPr>
            </a:lvl1pPr>
          </a:lstStyle>
          <a:p>
            <a:r>
              <a:t>Customer Negative Attitudes</a:t>
            </a:r>
          </a:p>
        </p:txBody>
      </p:sp>
      <p:sp>
        <p:nvSpPr>
          <p:cNvPr id="137" name="Implement No Excuse Policy…"/>
          <p:cNvSpPr txBox="1">
            <a:spLocks noGrp="1"/>
          </p:cNvSpPr>
          <p:nvPr>
            <p:ph type="body" idx="22"/>
          </p:nvPr>
        </p:nvSpPr>
        <p:spPr>
          <a:xfrm>
            <a:off x="2519205" y="3452201"/>
            <a:ext cx="21233038" cy="8365283"/>
          </a:xfrm>
          <a:prstGeom prst="rect">
            <a:avLst/>
          </a:prstGeom>
        </p:spPr>
        <p:txBody>
          <a:bodyPr/>
          <a:lstStyle/>
          <a:p>
            <a:pPr marL="609600" indent="-228600">
              <a:buSzPct val="100000"/>
              <a:buAutoNum type="alphaUcPeriod"/>
              <a:defRPr sz="5400" b="1"/>
            </a:pPr>
            <a:r>
              <a:t> Implement No Excuse Policy</a:t>
            </a:r>
          </a:p>
          <a:p>
            <a:pPr marL="609600" indent="-228600">
              <a:buSzPct val="100000"/>
              <a:buAutoNum type="alphaUcPeriod"/>
              <a:defRPr sz="5400" b="1"/>
            </a:pPr>
            <a:r>
              <a:t> Use a 5-step model</a:t>
            </a:r>
          </a:p>
          <a:p>
            <a:pPr marL="1244600" lvl="1" indent="-228600">
              <a:buSzPct val="100000"/>
              <a:buAutoNum type="arabicPeriod"/>
              <a:defRPr sz="5400" b="1"/>
            </a:pPr>
            <a:r>
              <a:t> Empathy</a:t>
            </a:r>
          </a:p>
          <a:p>
            <a:pPr marL="1244600" lvl="1" indent="-228600">
              <a:buSzPct val="100000"/>
              <a:buAutoNum type="arabicPeriod"/>
              <a:defRPr sz="5400" b="1"/>
            </a:pPr>
            <a:r>
              <a:t> Honesty</a:t>
            </a:r>
          </a:p>
          <a:p>
            <a:pPr marL="1244600" lvl="1" indent="-228600">
              <a:buSzPct val="100000"/>
              <a:buAutoNum type="arabicPeriod"/>
              <a:defRPr sz="5400" b="1"/>
            </a:pPr>
            <a:r>
              <a:t> Initiative </a:t>
            </a:r>
          </a:p>
          <a:p>
            <a:pPr marL="1244600" lvl="1" indent="-228600">
              <a:buSzPct val="100000"/>
              <a:buAutoNum type="arabicPeriod"/>
              <a:defRPr sz="5400" b="1"/>
            </a:pPr>
            <a:r>
              <a:t> Ask for Solution</a:t>
            </a:r>
          </a:p>
          <a:p>
            <a:pPr marL="1244600" lvl="1" indent="-228600">
              <a:buSzPct val="100000"/>
              <a:buAutoNum type="arabicPeriod"/>
              <a:defRPr sz="5400" b="1"/>
            </a:pPr>
            <a:r>
              <a:t> Take Action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eople have"/>
          <p:cNvSpPr txBox="1">
            <a:spLocks noGrp="1"/>
          </p:cNvSpPr>
          <p:nvPr>
            <p:ph type="body" idx="21"/>
          </p:nvPr>
        </p:nvSpPr>
        <p:spPr>
          <a:xfrm>
            <a:off x="2473658" y="1280800"/>
            <a:ext cx="21706700" cy="1737494"/>
          </a:xfrm>
          <a:prstGeom prst="rect">
            <a:avLst/>
          </a:prstGeom>
        </p:spPr>
        <p:txBody>
          <a:bodyPr/>
          <a:lstStyle>
            <a:lvl1pPr marL="0" indent="0">
              <a:spcBef>
                <a:spcPts val="0"/>
              </a:spcBef>
              <a:buSzTx/>
              <a:buNone/>
              <a:defRPr sz="12000">
                <a:solidFill>
                  <a:srgbClr val="2E5BBC"/>
                </a:solidFill>
                <a:latin typeface="+mj-lt"/>
                <a:ea typeface="+mj-ea"/>
                <a:cs typeface="+mj-cs"/>
                <a:sym typeface="Formata Bold"/>
              </a:defRPr>
            </a:lvl1pPr>
          </a:lstStyle>
          <a:p>
            <a:r>
              <a:t>People have</a:t>
            </a:r>
          </a:p>
        </p:txBody>
      </p:sp>
      <p:sp>
        <p:nvSpPr>
          <p:cNvPr id="140" name="Bad situations or moments…"/>
          <p:cNvSpPr txBox="1">
            <a:spLocks noGrp="1"/>
          </p:cNvSpPr>
          <p:nvPr>
            <p:ph type="body" idx="22"/>
          </p:nvPr>
        </p:nvSpPr>
        <p:spPr>
          <a:xfrm>
            <a:off x="2535364" y="3528311"/>
            <a:ext cx="18182827" cy="8515841"/>
          </a:xfrm>
          <a:prstGeom prst="rect">
            <a:avLst/>
          </a:prstGeom>
        </p:spPr>
        <p:txBody>
          <a:bodyPr/>
          <a:lstStyle/>
          <a:p>
            <a:pPr marL="1095375" indent="-714375">
              <a:defRPr sz="5900" b="1"/>
            </a:pPr>
            <a:r>
              <a:t>Bad situations or moments</a:t>
            </a:r>
          </a:p>
          <a:p>
            <a:pPr marL="1095375" indent="-714375">
              <a:defRPr sz="5900" b="1"/>
            </a:pPr>
            <a:r>
              <a:t>Bad days</a:t>
            </a:r>
          </a:p>
          <a:p>
            <a:pPr marL="1095375" indent="-714375">
              <a:defRPr sz="5900" b="1"/>
            </a:pPr>
            <a:r>
              <a:t>Bad months</a:t>
            </a:r>
          </a:p>
          <a:p>
            <a:pPr marL="1095375" indent="-714375">
              <a:defRPr sz="5900" b="1"/>
            </a:pPr>
            <a:r>
              <a:t>Bad year</a:t>
            </a:r>
          </a:p>
          <a:p>
            <a:pPr marL="0" indent="0">
              <a:buSzTx/>
              <a:buNone/>
              <a:defRPr sz="5900" b="1"/>
            </a:pPr>
            <a:endParaRPr/>
          </a:p>
          <a:p>
            <a:pPr marL="0" indent="0">
              <a:buSzTx/>
              <a:buNone/>
              <a:defRPr sz="5900" b="1"/>
            </a:pPr>
            <a:r>
              <a:t>We are discussing people who want a constant ongoing bad life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We are talking about BMGs"/>
          <p:cNvSpPr txBox="1"/>
          <p:nvPr/>
        </p:nvSpPr>
        <p:spPr>
          <a:xfrm>
            <a:off x="2957258" y="1910110"/>
            <a:ext cx="18469484" cy="3617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2000">
                <a:solidFill>
                  <a:srgbClr val="2E5BBC"/>
                </a:solidFill>
                <a:latin typeface="+mj-lt"/>
                <a:ea typeface="+mj-ea"/>
                <a:cs typeface="+mj-cs"/>
                <a:sym typeface="Formata Bold"/>
              </a:defRPr>
            </a:lvl1pPr>
          </a:lstStyle>
          <a:p>
            <a:r>
              <a:t>We are talking about BMGs</a:t>
            </a:r>
          </a:p>
        </p:txBody>
      </p:sp>
      <p:sp>
        <p:nvSpPr>
          <p:cNvPr id="143" name="Bellyachers…"/>
          <p:cNvSpPr txBox="1"/>
          <p:nvPr/>
        </p:nvSpPr>
        <p:spPr>
          <a:xfrm>
            <a:off x="5730285" y="5985960"/>
            <a:ext cx="18469485" cy="5101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825500" indent="-228600">
              <a:buSzPct val="100000"/>
              <a:buChar char="•"/>
              <a:defRPr sz="11000">
                <a:solidFill>
                  <a:srgbClr val="8E2515"/>
                </a:solidFill>
                <a:latin typeface="+mj-lt"/>
                <a:ea typeface="+mj-ea"/>
                <a:cs typeface="+mj-cs"/>
                <a:sym typeface="Formata Bold"/>
              </a:defRPr>
            </a:pPr>
            <a:r>
              <a:t> Bellyachers</a:t>
            </a:r>
          </a:p>
          <a:p>
            <a:pPr marL="825500" indent="-228600">
              <a:buSzPct val="100000"/>
              <a:buChar char="•"/>
              <a:defRPr sz="11000">
                <a:solidFill>
                  <a:srgbClr val="8E2515"/>
                </a:solidFill>
                <a:latin typeface="+mj-lt"/>
                <a:ea typeface="+mj-ea"/>
                <a:cs typeface="+mj-cs"/>
                <a:sym typeface="Formata Bold"/>
              </a:defRPr>
            </a:pPr>
            <a:r>
              <a:t> Moaners</a:t>
            </a:r>
          </a:p>
          <a:p>
            <a:pPr marL="825500" indent="-228600">
              <a:buSzPct val="100000"/>
              <a:buChar char="•"/>
              <a:defRPr sz="11000">
                <a:solidFill>
                  <a:srgbClr val="8E2515"/>
                </a:solidFill>
                <a:latin typeface="+mj-lt"/>
                <a:ea typeface="+mj-ea"/>
                <a:cs typeface="+mj-cs"/>
                <a:sym typeface="Formata Bold"/>
              </a:defRPr>
            </a:pPr>
            <a:r>
              <a:t> Groaners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BMG Buster Club"/>
          <p:cNvSpPr txBox="1">
            <a:spLocks noGrp="1"/>
          </p:cNvSpPr>
          <p:nvPr>
            <p:ph type="body" idx="21"/>
          </p:nvPr>
        </p:nvSpPr>
        <p:spPr>
          <a:xfrm>
            <a:off x="2408618" y="5454976"/>
            <a:ext cx="21720777" cy="2547502"/>
          </a:xfrm>
          <a:prstGeom prst="rect">
            <a:avLst/>
          </a:prstGeom>
        </p:spPr>
        <p:txBody>
          <a:bodyPr/>
          <a:lstStyle>
            <a:lvl1pPr marL="0" indent="0">
              <a:spcBef>
                <a:spcPts val="0"/>
              </a:spcBef>
              <a:buSzTx/>
              <a:buNone/>
              <a:defRPr sz="18000">
                <a:solidFill>
                  <a:srgbClr val="2E5BBC"/>
                </a:solidFill>
                <a:latin typeface="+mj-lt"/>
                <a:ea typeface="+mj-ea"/>
                <a:cs typeface="+mj-cs"/>
                <a:sym typeface="Formata Bold"/>
              </a:defRPr>
            </a:lvl1pPr>
          </a:lstStyle>
          <a:p>
            <a:r>
              <a:t>BMG Buster Club</a:t>
            </a:r>
          </a:p>
        </p:txBody>
      </p:sp>
      <p:sp>
        <p:nvSpPr>
          <p:cNvPr id="146" name="You need to become members of the"/>
          <p:cNvSpPr txBox="1"/>
          <p:nvPr/>
        </p:nvSpPr>
        <p:spPr>
          <a:xfrm>
            <a:off x="2408618" y="1750736"/>
            <a:ext cx="21720777" cy="3617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2000">
                <a:solidFill>
                  <a:srgbClr val="2E5BBC"/>
                </a:solidFill>
                <a:latin typeface="+mj-lt"/>
                <a:ea typeface="+mj-ea"/>
                <a:cs typeface="+mj-cs"/>
                <a:sym typeface="Formata Bold"/>
              </a:defRPr>
            </a:lvl1pPr>
          </a:lstStyle>
          <a:p>
            <a:r>
              <a:t>You need to become members of the </a:t>
            </a:r>
          </a:p>
        </p:txBody>
      </p:sp>
      <p:pic>
        <p:nvPicPr>
          <p:cNvPr id="147" name="BMG-white background.jpg" descr="BMG-white background.jpg"/>
          <p:cNvPicPr>
            <a:picLocks noChangeAspect="1"/>
          </p:cNvPicPr>
          <p:nvPr/>
        </p:nvPicPr>
        <p:blipFill>
          <a:blip r:embed="rId2"/>
          <a:stretch>
            <a:fillRect/>
          </a:stretch>
        </p:blipFill>
        <p:spPr>
          <a:xfrm>
            <a:off x="10751462" y="7855110"/>
            <a:ext cx="5035090" cy="503509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Before you earn your buttons you need to answer 2 questions with one neighbor!"/>
          <p:cNvSpPr txBox="1">
            <a:spLocks noGrp="1"/>
          </p:cNvSpPr>
          <p:nvPr>
            <p:ph type="body" idx="21"/>
          </p:nvPr>
        </p:nvSpPr>
        <p:spPr>
          <a:xfrm>
            <a:off x="2408618" y="4543105"/>
            <a:ext cx="19566765" cy="4629790"/>
          </a:xfrm>
          <a:prstGeom prst="rect">
            <a:avLst/>
          </a:prstGeom>
        </p:spPr>
        <p:txBody>
          <a:bodyPr/>
          <a:lstStyle>
            <a:lvl1pPr marL="0" indent="0">
              <a:spcBef>
                <a:spcPts val="0"/>
              </a:spcBef>
              <a:buSzTx/>
              <a:buNone/>
              <a:defRPr sz="10000">
                <a:solidFill>
                  <a:srgbClr val="2E5BBC"/>
                </a:solidFill>
                <a:latin typeface="+mj-lt"/>
                <a:ea typeface="+mj-ea"/>
                <a:cs typeface="+mj-cs"/>
                <a:sym typeface="Formata Bold"/>
              </a:defRPr>
            </a:lvl1pPr>
          </a:lstStyle>
          <a:p>
            <a:r>
              <a:t>Before you earn your buttons you need to answer 2 questions with one neighbor!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Question #1…"/>
          <p:cNvSpPr txBox="1">
            <a:spLocks noGrp="1"/>
          </p:cNvSpPr>
          <p:nvPr>
            <p:ph type="body" idx="21"/>
          </p:nvPr>
        </p:nvSpPr>
        <p:spPr>
          <a:xfrm>
            <a:off x="2408618" y="2249289"/>
            <a:ext cx="19566765" cy="3044666"/>
          </a:xfrm>
          <a:prstGeom prst="rect">
            <a:avLst/>
          </a:prstGeom>
        </p:spPr>
        <p:txBody>
          <a:bodyPr/>
          <a:lstStyle/>
          <a:p>
            <a:pPr marL="0" indent="0">
              <a:spcBef>
                <a:spcPts val="0"/>
              </a:spcBef>
              <a:buSzTx/>
              <a:buNone/>
              <a:defRPr sz="10000">
                <a:solidFill>
                  <a:srgbClr val="2E5BBC"/>
                </a:solidFill>
                <a:latin typeface="+mj-lt"/>
                <a:ea typeface="+mj-ea"/>
                <a:cs typeface="+mj-cs"/>
                <a:sym typeface="Formata Bold"/>
              </a:defRPr>
            </a:pPr>
            <a:r>
              <a:t>Question #1</a:t>
            </a:r>
          </a:p>
          <a:p>
            <a:pPr marL="0" indent="0">
              <a:spcBef>
                <a:spcPts val="0"/>
              </a:spcBef>
              <a:buSzTx/>
              <a:buNone/>
              <a:defRPr sz="9900">
                <a:solidFill>
                  <a:srgbClr val="2E5BBC"/>
                </a:solidFill>
                <a:latin typeface="+mj-lt"/>
                <a:ea typeface="+mj-ea"/>
                <a:cs typeface="+mj-cs"/>
                <a:sym typeface="Formata Bold"/>
              </a:defRPr>
            </a:pPr>
            <a:r>
              <a:t>How well do you handle BMGs?</a:t>
            </a:r>
          </a:p>
        </p:txBody>
      </p:sp>
      <p:sp>
        <p:nvSpPr>
          <p:cNvPr id="152" name="Question #2…"/>
          <p:cNvSpPr txBox="1"/>
          <p:nvPr/>
        </p:nvSpPr>
        <p:spPr>
          <a:xfrm>
            <a:off x="2408618" y="6529164"/>
            <a:ext cx="19566765" cy="304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0000">
                <a:solidFill>
                  <a:srgbClr val="2E5BBC"/>
                </a:solidFill>
                <a:latin typeface="+mj-lt"/>
                <a:ea typeface="+mj-ea"/>
                <a:cs typeface="+mj-cs"/>
                <a:sym typeface="Formata Bold"/>
              </a:defRPr>
            </a:pPr>
            <a:r>
              <a:t>Question #2</a:t>
            </a:r>
          </a:p>
          <a:p>
            <a:pPr>
              <a:defRPr sz="9900">
                <a:solidFill>
                  <a:srgbClr val="2E5BBC"/>
                </a:solidFill>
                <a:latin typeface="+mj-lt"/>
                <a:ea typeface="+mj-ea"/>
                <a:cs typeface="+mj-cs"/>
                <a:sym typeface="Formata Bold"/>
              </a:defRPr>
            </a:pPr>
            <a:r>
              <a:t>Are you the BMG?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Answers to the Questions that…"/>
          <p:cNvSpPr txBox="1">
            <a:spLocks noGrp="1"/>
          </p:cNvSpPr>
          <p:nvPr>
            <p:ph type="body" idx="21"/>
          </p:nvPr>
        </p:nvSpPr>
        <p:spPr>
          <a:xfrm>
            <a:off x="2408618" y="473633"/>
            <a:ext cx="17614901" cy="2891439"/>
          </a:xfrm>
          <a:prstGeom prst="rect">
            <a:avLst/>
          </a:prstGeom>
        </p:spPr>
        <p:txBody>
          <a:bodyPr wrap="none"/>
          <a:lstStyle/>
          <a:p>
            <a:pPr marL="0" indent="0">
              <a:spcBef>
                <a:spcPts val="0"/>
              </a:spcBef>
              <a:buSzTx/>
              <a:buNone/>
              <a:defRPr sz="9400">
                <a:solidFill>
                  <a:srgbClr val="2E5BBC"/>
                </a:solidFill>
                <a:latin typeface="+mj-lt"/>
                <a:ea typeface="+mj-ea"/>
                <a:cs typeface="+mj-cs"/>
                <a:sym typeface="Formata Bold"/>
              </a:defRPr>
            </a:pPr>
            <a:r>
              <a:t>Answers to the Questions that</a:t>
            </a:r>
          </a:p>
          <a:p>
            <a:pPr marL="0" indent="0">
              <a:spcBef>
                <a:spcPts val="0"/>
              </a:spcBef>
              <a:buSzTx/>
              <a:buNone/>
              <a:defRPr sz="9400">
                <a:solidFill>
                  <a:srgbClr val="2E5BBC"/>
                </a:solidFill>
                <a:latin typeface="+mj-lt"/>
                <a:ea typeface="+mj-ea"/>
                <a:cs typeface="+mj-cs"/>
                <a:sym typeface="Formata Bold"/>
              </a:defRPr>
            </a:pPr>
            <a:r>
              <a:t>are wrong! </a:t>
            </a:r>
          </a:p>
        </p:txBody>
      </p:sp>
      <p:sp>
        <p:nvSpPr>
          <p:cNvPr id="155" name="Avoid them…"/>
          <p:cNvSpPr txBox="1">
            <a:spLocks noGrp="1"/>
          </p:cNvSpPr>
          <p:nvPr>
            <p:ph type="body" idx="22"/>
          </p:nvPr>
        </p:nvSpPr>
        <p:spPr>
          <a:xfrm>
            <a:off x="2100677" y="3605987"/>
            <a:ext cx="21352791" cy="8726952"/>
          </a:xfrm>
          <a:prstGeom prst="rect">
            <a:avLst/>
          </a:prstGeom>
        </p:spPr>
        <p:txBody>
          <a:bodyPr/>
          <a:lstStyle/>
          <a:p>
            <a:pPr marL="1270000" indent="-889000">
              <a:buSzPct val="100000"/>
              <a:buAutoNum type="alphaUcPeriod"/>
              <a:defRPr sz="7200" b="1"/>
            </a:pPr>
            <a:r>
              <a:t> Avoid them</a:t>
            </a:r>
          </a:p>
          <a:p>
            <a:pPr marL="1270000" indent="-889000">
              <a:buSzPct val="100000"/>
              <a:buAutoNum type="alphaUcPeriod"/>
              <a:defRPr sz="7200" b="1"/>
            </a:pPr>
            <a:r>
              <a:t> Jump in and gripe with them</a:t>
            </a:r>
          </a:p>
          <a:p>
            <a:pPr marL="1270000" indent="-889000">
              <a:buSzPct val="100000"/>
              <a:buAutoNum type="alphaUcPeriod"/>
              <a:defRPr sz="7200" b="1"/>
            </a:pPr>
            <a:r>
              <a:t> Go to someone else and gripe about them</a:t>
            </a:r>
          </a:p>
          <a:p>
            <a:pPr marL="1270000" indent="-889000">
              <a:buSzPct val="100000"/>
              <a:buAutoNum type="alphaUcPeriod"/>
              <a:defRPr sz="7200" b="1"/>
            </a:pPr>
            <a:r>
              <a:t> Go home and gripe about them</a:t>
            </a:r>
          </a:p>
          <a:p>
            <a:pPr marL="1270000" indent="-889000">
              <a:buSzPct val="100000"/>
              <a:buAutoNum type="alphaUcPeriod"/>
              <a:defRPr sz="7200" b="1"/>
            </a:pPr>
            <a:r>
              <a:t> Do nothing</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Formata Bold"/>
        <a:ea typeface="Formata Bold"/>
        <a:cs typeface="Formata 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Formata Bold"/>
        <a:ea typeface="Formata Bold"/>
        <a:cs typeface="Formata 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60717DDFF784DB7F93287EB7FA505" ma:contentTypeVersion="13" ma:contentTypeDescription="Create a new document." ma:contentTypeScope="" ma:versionID="3443381b9c0bce6c5f7b2cc13a811161">
  <xsd:schema xmlns:xsd="http://www.w3.org/2001/XMLSchema" xmlns:xs="http://www.w3.org/2001/XMLSchema" xmlns:p="http://schemas.microsoft.com/office/2006/metadata/properties" xmlns:ns2="d556b79e-266c-4099-b01c-ad2e0becc554" xmlns:ns3="7d52a395-d60e-4d29-963e-e2621d039367" targetNamespace="http://schemas.microsoft.com/office/2006/metadata/properties" ma:root="true" ma:fieldsID="342f34bc126d2d27d025a78b4d63aa33" ns2:_="" ns3:_="">
    <xsd:import namespace="d556b79e-266c-4099-b01c-ad2e0becc554"/>
    <xsd:import namespace="7d52a395-d60e-4d29-963e-e2621d0393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6b79e-266c-4099-b01c-ad2e0becc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52a395-d60e-4d29-963e-e2621d03936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60ad4e6-efad-4c07-bea9-c0892b2b0ca9}" ma:internalName="TaxCatchAll" ma:showField="CatchAllData" ma:web="7d52a395-d60e-4d29-963e-e2621d03936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52a395-d60e-4d29-963e-e2621d039367" xsi:nil="true"/>
    <lcf76f155ced4ddcb4097134ff3c332f xmlns="d556b79e-266c-4099-b01c-ad2e0becc5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1BB826-9AD6-4B09-843E-C69DA1FD9A40}"/>
</file>

<file path=customXml/itemProps2.xml><?xml version="1.0" encoding="utf-8"?>
<ds:datastoreItem xmlns:ds="http://schemas.openxmlformats.org/officeDocument/2006/customXml" ds:itemID="{1F7DFEF5-90F6-4192-9B86-1BBC46BD504C}"/>
</file>

<file path=customXml/itemProps3.xml><?xml version="1.0" encoding="utf-8"?>
<ds:datastoreItem xmlns:ds="http://schemas.openxmlformats.org/officeDocument/2006/customXml" ds:itemID="{3405F885-0BA4-4F30-9480-C2D1556CF796}"/>
</file>

<file path=docProps/app.xml><?xml version="1.0" encoding="utf-8"?>
<Properties xmlns="http://schemas.openxmlformats.org/officeDocument/2006/extended-properties" xmlns:vt="http://schemas.openxmlformats.org/officeDocument/2006/docPropsVTypes">
  <TotalTime>0</TotalTime>
  <Words>381</Words>
  <Application>Microsoft Macintosh PowerPoint</Application>
  <PresentationFormat>Custom</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Formata Bold</vt:lpstr>
      <vt:lpstr>Formata Condensed</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Lisa Tonjes Moritz</cp:lastModifiedBy>
  <cp:revision>1</cp:revision>
  <dcterms:modified xsi:type="dcterms:W3CDTF">2025-01-03T18:33:09Z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0x0101009E860717DDFF784DB7F93287EB7FA505</vt:lpwstr>
  </property>
</Properties>
</file>