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46" r:id="rId4"/>
    <p:sldMasterId id="2147483750" r:id="rId5"/>
  </p:sldMasterIdLst>
  <p:notesMasterIdLst>
    <p:notesMasterId r:id="rId28"/>
  </p:notesMasterIdLst>
  <p:handoutMasterIdLst>
    <p:handoutMasterId r:id="rId29"/>
  </p:handoutMasterIdLst>
  <p:sldIdLst>
    <p:sldId id="259" r:id="rId6"/>
    <p:sldId id="2145705738" r:id="rId7"/>
    <p:sldId id="2145705739" r:id="rId8"/>
    <p:sldId id="2145705736" r:id="rId9"/>
    <p:sldId id="2145705742" r:id="rId10"/>
    <p:sldId id="2145705647" r:id="rId11"/>
    <p:sldId id="2145705747" r:id="rId12"/>
    <p:sldId id="2145705644" r:id="rId13"/>
    <p:sldId id="2145705737" r:id="rId14"/>
    <p:sldId id="939" r:id="rId15"/>
    <p:sldId id="2145705637" r:id="rId16"/>
    <p:sldId id="2145705614" r:id="rId17"/>
    <p:sldId id="2145705751" r:id="rId18"/>
    <p:sldId id="2145705745" r:id="rId19"/>
    <p:sldId id="2145705744" r:id="rId20"/>
    <p:sldId id="2145705746" r:id="rId21"/>
    <p:sldId id="831" r:id="rId22"/>
    <p:sldId id="832" r:id="rId23"/>
    <p:sldId id="2145705748" r:id="rId24"/>
    <p:sldId id="2145705749" r:id="rId25"/>
    <p:sldId id="2145705750" r:id="rId26"/>
    <p:sldId id="331" r:id="rId2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A62"/>
    <a:srgbClr val="7D716D"/>
    <a:srgbClr val="339933"/>
    <a:srgbClr val="9BA8B7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E28450-66AE-496E-A328-89A05F884315}" v="84" dt="2025-01-08T07:44:48.2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67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53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1" d="100"/>
          <a:sy n="71" d="100"/>
        </p:scale>
        <p:origin x="2995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commentAuthors" Target="commentAuthors.xml"/><Relationship Id="rId35" Type="http://schemas.microsoft.com/office/2015/10/relationships/revisionInfo" Target="revisionInfo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08B4AEB-4D73-4470-B10E-503687F8C3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3B4BD1-82C8-4AF1-9CD1-F9C0BE4B3BD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F696CE6-F573-45AE-B256-A71F8E1E912E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B502BB-9F3E-4FA7-BD8E-2B023C4985D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81A1D8-AC01-4EB5-AADE-CD59F4F25A7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589BF0B-7D37-4A43-AB8E-36C25D9AB9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2970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D5E44B1-B71F-493F-92F2-2DFDBB8295D3}" type="datetimeFigureOut">
              <a:rPr lang="en-US" smtClean="0"/>
              <a:t>1/8/2025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72A9526-95BD-449E-A56B-5080BD45C7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368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axios.com/click/37260766.699/aHR0cHM6Ly93d3cubWVkcGFjLmdvdi93cC1jb250ZW50L3VwbG9hZHMvMjAyMy8wNi9KdW4yM19NZWRQQUNfUmVwb3J0X1RvX0NvbmdyZXNzX1NFQy5wZGY_dXRtX3NvdXJjZT1uZXdzbGV0dGVyJnV0bV9tZWRpdW09ZW1haWwmdXRtX2NhbXBhaWduPXByb19wb2xpY3lfaGVhbHRoY2FyZV9zdWJzJnN0cmVhbT10b3A/619665cc2fce4765ed147ab1B2e32fbe3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A9526-95BD-449E-A56B-5080BD45C74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984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AEEC02-5BC8-5507-169F-2B975B7910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66BBE5-FA4A-A366-4F3A-7ABBE108DF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FB6652-E3A4-A324-C025-BDB747B34C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49010F-98D9-54FF-B8D6-3E96A70C09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A9526-95BD-449E-A56B-5080BD45C74D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8622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 risk payments – current law applies 5.9% reduction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8% = $159 billion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20% = $1 trillion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Use 2 years of diagnostic data to calculate risk scores AND remove diagnoses from health risk assessments = $124 billion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Medicare Bad debt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current federal law reimburses 65% of allowable bad debt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A9526-95BD-449E-A56B-5080BD45C74D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6249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 least 15 min for Q&amp;A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A9526-95BD-449E-A56B-5080BD45C74D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784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A9526-95BD-449E-A56B-5080BD45C74D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Rounded Rectangle 20">
            <a:extLst>
              <a:ext uri="{FF2B5EF4-FFF2-40B4-BE49-F238E27FC236}">
                <a16:creationId xmlns:a16="http://schemas.microsoft.com/office/drawing/2014/main" id="{398B91BA-92BF-54D8-7CD9-365927544E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3575"/>
            <a:ext cx="5575300" cy="4444514"/>
          </a:xfrm>
          <a:prstGeom prst="roundRect">
            <a:avLst>
              <a:gd name="adj" fmla="val 3658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822960" tIns="320040" rtlCol="0" anchor="t"/>
          <a:lstStyle/>
          <a:p>
            <a:pPr>
              <a:spcAft>
                <a:spcPts val="1800"/>
              </a:spcAft>
            </a:pPr>
            <a:r>
              <a:rPr lang="en-US" sz="1150" b="1" dirty="0">
                <a:solidFill>
                  <a:schemeClr val="tx1"/>
                </a:solidFill>
              </a:rPr>
              <a:t>Consumer financial protections: </a:t>
            </a:r>
            <a:r>
              <a:rPr lang="en-US" sz="1150" dirty="0">
                <a:solidFill>
                  <a:schemeClr val="tx1"/>
                </a:solidFill>
              </a:rPr>
              <a:t>Proposed rules banning medical debt on credit reports and restricting data brokers are likely to be abandoned or repealed if passed in Lame Duck period</a:t>
            </a:r>
          </a:p>
          <a:p>
            <a:pPr>
              <a:spcAft>
                <a:spcPts val="1800"/>
              </a:spcAft>
            </a:pPr>
            <a:r>
              <a:rPr lang="en-US" sz="1200" b="0" i="0" dirty="0">
                <a:solidFill>
                  <a:srgbClr val="000000"/>
                </a:solidFill>
                <a:effectLst/>
                <a:latin typeface="+mn-lt"/>
              </a:rPr>
              <a:t>Nursing home staffing requirements</a:t>
            </a:r>
          </a:p>
          <a:p>
            <a:pPr>
              <a:spcAft>
                <a:spcPts val="600"/>
              </a:spcAft>
            </a:pPr>
            <a:r>
              <a:rPr lang="en-US" sz="1150" b="1" dirty="0">
                <a:solidFill>
                  <a:schemeClr val="tx1"/>
                </a:solidFill>
              </a:rPr>
              <a:t>Climate and energy regulations: </a:t>
            </a:r>
            <a:r>
              <a:rPr lang="en-US" sz="1150" dirty="0">
                <a:solidFill>
                  <a:schemeClr val="tx1"/>
                </a:solidFill>
              </a:rPr>
              <a:t>Elements of the Inflation Reduction Act promoting renewable energy projects may be scaled back</a:t>
            </a:r>
          </a:p>
        </p:txBody>
      </p:sp>
    </p:spTree>
    <p:extLst>
      <p:ext uri="{BB962C8B-B14F-4D97-AF65-F5344CB8AC3E}">
        <p14:creationId xmlns:p14="http://schemas.microsoft.com/office/powerpoint/2010/main" val="3441662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Sources: </a:t>
            </a:r>
          </a:p>
          <a:p>
            <a:endParaRPr lang="en-US" i="0" dirty="0"/>
          </a:p>
          <a:p>
            <a:r>
              <a:rPr lang="en-US" i="0" dirty="0"/>
              <a:t>Politico Staff, “Who might make up Trump’s Cabinet,” </a:t>
            </a:r>
            <a:r>
              <a:rPr lang="en-US" i="1" dirty="0"/>
              <a:t>Politico, </a:t>
            </a:r>
            <a:r>
              <a:rPr lang="en-US" i="0" dirty="0"/>
              <a:t>November 6, 2024, https://www.politico.com/interactives/2024/potential-cabinets/trump-second-term-cabinet/#Labor%20Secretary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8D6BE-06C7-9D44-B1ED-3695FD14EDE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351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31E6A0-1464-3D10-1A1D-52C9A2EB0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972B99-7485-D635-F583-FFFF7E7049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8B9928-075B-EE98-77DE-F6EE6783F1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Sources: </a:t>
            </a:r>
          </a:p>
          <a:p>
            <a:endParaRPr lang="en-US" dirty="0"/>
          </a:p>
          <a:p>
            <a:r>
              <a:rPr lang="en-US" dirty="0"/>
              <a:t>“Leader Schumer Announces New Senate Democratic Committee Assignments,” </a:t>
            </a:r>
            <a:r>
              <a:rPr lang="en-US" i="1" dirty="0"/>
              <a:t>Senate Democrats, </a:t>
            </a:r>
            <a:r>
              <a:rPr lang="en-US" i="0" dirty="0"/>
              <a:t>January 2, 2025, https://www.democrats.senate.gov/newsroom/press-releases/leader-schumer-announces-new-senate-democratic-committee-assignments</a:t>
            </a:r>
          </a:p>
          <a:p>
            <a:endParaRPr lang="en-US" i="0" dirty="0"/>
          </a:p>
          <a:p>
            <a:r>
              <a:rPr lang="en-US" dirty="0"/>
              <a:t>“Thune Announces Senate Republican Committee Assignments for the 119th Congress,” </a:t>
            </a:r>
            <a:r>
              <a:rPr lang="en-US" i="1" dirty="0"/>
              <a:t>US Senator John Thune, </a:t>
            </a:r>
            <a:r>
              <a:rPr lang="en-US" i="0" dirty="0"/>
              <a:t>December 20, 2024, https://www.thune.senate.gov/public/index.cfm/press-releases?ID=35D445C9-906D-4766-B50E-75E53D511A31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4F2456-FE50-C59A-A045-EBF585A7E3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8D6BE-06C7-9D44-B1ED-3695FD14ED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1613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A9526-95BD-449E-A56B-5080BD45C74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8308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255171-57DD-A8EF-4886-1AD0F52447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35E093-2EDF-1DB2-6C24-4867B4C6DD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DDECE3-3652-AFF4-8B35-48438651AC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Sources:</a:t>
            </a:r>
          </a:p>
          <a:p>
            <a:endParaRPr lang="en-US" dirty="0"/>
          </a:p>
          <a:p>
            <a:r>
              <a:rPr lang="en-US" dirty="0"/>
              <a:t>Katie </a:t>
            </a:r>
            <a:r>
              <a:rPr lang="en-US" dirty="0" err="1"/>
              <a:t>Lobosco</a:t>
            </a:r>
            <a:r>
              <a:rPr lang="en-US" dirty="0"/>
              <a:t>, Tami Luhby, “Here’s what’s in the government funding agreement,” CNN, December 18, 2024, https://www.cnn.com/2024/12/18/politics/government-funding-bill-congress-explainer/index.html</a:t>
            </a:r>
          </a:p>
          <a:p>
            <a:endParaRPr lang="en-US" dirty="0"/>
          </a:p>
          <a:p>
            <a:r>
              <a:rPr lang="en-US" dirty="0"/>
              <a:t>Kevin </a:t>
            </a:r>
            <a:r>
              <a:rPr lang="en-US" dirty="0" err="1"/>
              <a:t>Freking</a:t>
            </a:r>
            <a:r>
              <a:rPr lang="en-US" dirty="0"/>
              <a:t>, “Congress unveils funding deal with more than $100 billion in disaster aid,” AP News, December 17, 2024, https://apnews.com/article/congress-budget-government-shutdown-farmers-disaster-relief-4c6ae1e0033637bb6398b00c4799ba0d</a:t>
            </a:r>
          </a:p>
          <a:p>
            <a:endParaRPr lang="en-US" dirty="0"/>
          </a:p>
          <a:p>
            <a:r>
              <a:rPr lang="en-US" dirty="0"/>
              <a:t>Casey Wooten and Lauren Green, “In chaotic, angry spending battle, 2025 arrives early,” </a:t>
            </a:r>
            <a:r>
              <a:rPr lang="en-US" i="1" dirty="0"/>
              <a:t>National Journal Daily, </a:t>
            </a:r>
            <a:r>
              <a:rPr lang="en-US" i="0" dirty="0"/>
              <a:t>December 19, 2024, https://www.nationaljournal.com/s/727116/in-chaotic-angry-spending-battle-2025-arrives-early/</a:t>
            </a:r>
          </a:p>
          <a:p>
            <a:endParaRPr lang="en-US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Casey Wooten and Savannah Behrmann, “A CR-</a:t>
            </a:r>
            <a:r>
              <a:rPr lang="en-US" i="0" dirty="0" err="1"/>
              <a:t>istmas</a:t>
            </a:r>
            <a:r>
              <a:rPr lang="en-US" i="0" dirty="0"/>
              <a:t> miracle: Congress approves spending bill following days of delay and discord,” </a:t>
            </a:r>
            <a:r>
              <a:rPr lang="en-US" i="1" dirty="0"/>
              <a:t>National Journal Daily, </a:t>
            </a:r>
            <a:r>
              <a:rPr lang="en-US" i="0" dirty="0"/>
              <a:t>December 20, 2024, https://www.nationaljournal.com/s/727126/a-cr-istmas-miracle-senate-to-vote-on-stopgap-funding-bill-after-house-passage-following-days-of-delay/</a:t>
            </a:r>
          </a:p>
          <a:p>
            <a:endParaRPr lang="en-US" i="0" dirty="0"/>
          </a:p>
          <a:p>
            <a:r>
              <a:rPr lang="en-US" i="0" dirty="0"/>
              <a:t>Lisa Mascaro and Kevin </a:t>
            </a:r>
            <a:r>
              <a:rPr lang="en-US" i="0" dirty="0" err="1"/>
              <a:t>Freking</a:t>
            </a:r>
            <a:r>
              <a:rPr lang="en-US" i="0" dirty="0"/>
              <a:t>, “House rejects Trump-backed plan on government shutdown, leaving next steps uncertain,” </a:t>
            </a:r>
            <a:r>
              <a:rPr lang="en-US" i="1" dirty="0"/>
              <a:t>AP, </a:t>
            </a:r>
            <a:r>
              <a:rPr lang="en-US" i="0" dirty="0"/>
              <a:t>December 19, 2024, https://apnews.com/article/government-shutdown-trump-musk-johnson-e4b5c93d12838d180740a35daecc118d</a:t>
            </a:r>
          </a:p>
          <a:p>
            <a:endParaRPr lang="en-US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Michael Dorgan, “President Biden signs stopgap funding bill into law, narrowly averting shutdown,” </a:t>
            </a:r>
            <a:r>
              <a:rPr lang="en-US" i="1" dirty="0"/>
              <a:t>Fox News, </a:t>
            </a:r>
            <a:r>
              <a:rPr lang="en-US" i="0" dirty="0"/>
              <a:t>December 21, 2024, https://www.foxnews.com/politics/president-biden-signs-stopgap-funding-bill-law-narrowly-averting-shutdown</a:t>
            </a:r>
          </a:p>
          <a:p>
            <a:endParaRPr lang="en-US" i="0" dirty="0"/>
          </a:p>
          <a:p>
            <a:r>
              <a:rPr lang="en-US" dirty="0"/>
              <a:t>Mychael Schnell and Aris Folley, “House passes bill to avert government shutdown after whirlwind funding fight,” </a:t>
            </a:r>
            <a:r>
              <a:rPr lang="en-US" i="1" dirty="0"/>
              <a:t>The Hill, </a:t>
            </a:r>
            <a:r>
              <a:rPr lang="en-US" i="0" dirty="0"/>
              <a:t>December 20, 2024, https://thehill.com/homenews/house/5051634-government-funding-shutdown-house-bill/</a:t>
            </a:r>
          </a:p>
          <a:p>
            <a:endParaRPr lang="en-US" i="0" dirty="0"/>
          </a:p>
          <a:p>
            <a:r>
              <a:rPr lang="en-US" i="0" dirty="0"/>
              <a:t>Scott Wong et al, “House votes down Republican bill to avert shutdown on eve of the deadline,” </a:t>
            </a:r>
            <a:r>
              <a:rPr lang="en-US" i="1" dirty="0"/>
              <a:t>NBC News, </a:t>
            </a:r>
            <a:r>
              <a:rPr lang="en-US" i="0" dirty="0"/>
              <a:t>December 19, 2024, https://www.nbcnews.com/politics/congress/trumps-demands-leave-republicans-no-plan-government-shutdown-rcna184866</a:t>
            </a:r>
          </a:p>
          <a:p>
            <a:endParaRPr lang="en-US" i="0" dirty="0"/>
          </a:p>
          <a:p>
            <a:r>
              <a:rPr lang="en-US" i="0" dirty="0"/>
              <a:t>Kyle Stewart, “Here's what happens if the government shuts down right before the holidays,” </a:t>
            </a:r>
            <a:r>
              <a:rPr lang="en-US" i="1" dirty="0"/>
              <a:t>NBC News, </a:t>
            </a:r>
            <a:r>
              <a:rPr lang="en-US" i="0" dirty="0"/>
              <a:t>December 19, 2024, https://www.nbcnews.com/politics/congress/government-shutdown-deadline-approaches-impact-benefits-what-happens-n-rcna184901</a:t>
            </a:r>
          </a:p>
          <a:p>
            <a:endParaRPr lang="en-US" i="0" dirty="0"/>
          </a:p>
          <a:p>
            <a:r>
              <a:rPr lang="en-US" i="0" dirty="0"/>
              <a:t>Taylor Telford and Jacob </a:t>
            </a:r>
            <a:r>
              <a:rPr lang="en-US" i="0" dirty="0" err="1"/>
              <a:t>Bogage</a:t>
            </a:r>
            <a:r>
              <a:rPr lang="en-US" i="0" dirty="0"/>
              <a:t>, “The U.S. government could shut down this weekend. Here’s what to know.,” </a:t>
            </a:r>
            <a:r>
              <a:rPr lang="en-US" i="1" dirty="0"/>
              <a:t>Washington Post, </a:t>
            </a:r>
            <a:r>
              <a:rPr lang="en-US" i="0" dirty="0"/>
              <a:t>Updated December 20, 2024, https://www.washingtonpost.com/business/2024/12/19/government-shutdown-deadline-effects-2024/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36506C-93E1-6D83-AB9A-CAD442C3AB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8D6BE-06C7-9D44-B1ED-3695FD14EDEE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232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6619" y="4548457"/>
            <a:ext cx="6109838" cy="3721466"/>
          </a:xfrm>
        </p:spPr>
        <p:txBody>
          <a:bodyPr/>
          <a:lstStyle/>
          <a:p>
            <a:r>
              <a:rPr lang="en-US" dirty="0"/>
              <a:t>Workforce</a:t>
            </a:r>
          </a:p>
          <a:p>
            <a:pPr marL="178027" indent="-178027">
              <a:buFont typeface="Arial" panose="020B0604020202020204" pitchFamily="34" charset="0"/>
              <a:buChar char="•"/>
            </a:pPr>
            <a:r>
              <a:rPr lang="en-US" dirty="0"/>
              <a:t>Rural Residency Planning and Development Program: $40.5M total through FY 26</a:t>
            </a:r>
          </a:p>
          <a:p>
            <a:pPr marL="178027" indent="-178027">
              <a:buFont typeface="Arial" panose="020B0604020202020204" pitchFamily="34" charset="0"/>
              <a:buChar char="•"/>
            </a:pPr>
            <a:r>
              <a:rPr lang="en-US" dirty="0"/>
              <a:t>Primary Care Training and Enhancement Program: $148.75M total through FY 26</a:t>
            </a:r>
          </a:p>
          <a:p>
            <a:pPr marL="178027" indent="-178027">
              <a:buFont typeface="Arial" panose="020B0604020202020204" pitchFamily="34" charset="0"/>
              <a:buChar char="•"/>
            </a:pPr>
            <a:r>
              <a:rPr lang="en-US" dirty="0"/>
              <a:t>Expanding the Number of Primary Care Doctors: one-time $300M</a:t>
            </a:r>
          </a:p>
          <a:p>
            <a:pPr marL="178027" indent="-178027">
              <a:buFont typeface="Arial" panose="020B0604020202020204" pitchFamily="34" charset="0"/>
              <a:buChar char="•"/>
            </a:pPr>
            <a:r>
              <a:rPr lang="en-US" dirty="0"/>
              <a:t>Nurse Education Practice, Quality, and Retention Program: $1.2B total through FY 28</a:t>
            </a:r>
          </a:p>
          <a:p>
            <a:pPr marL="178027" indent="-178027">
              <a:buFont typeface="Arial" panose="020B0604020202020204" pitchFamily="34" charset="0"/>
              <a:buChar char="•"/>
            </a:pPr>
            <a:r>
              <a:rPr lang="en-US" dirty="0"/>
              <a:t>Nurse Faculty Loan Program: $57M per FY through FY 26</a:t>
            </a:r>
          </a:p>
          <a:p>
            <a:pPr marL="178027" indent="-178027">
              <a:buFont typeface="Arial" panose="020B0604020202020204" pitchFamily="34" charset="0"/>
              <a:buChar char="•"/>
            </a:pPr>
            <a:r>
              <a:rPr lang="en-US" dirty="0"/>
              <a:t>Nurse Faculty Demonstration Program: $15M per FY through FY 25</a:t>
            </a:r>
          </a:p>
          <a:p>
            <a:pPr marL="178027" indent="-178027">
              <a:buFont typeface="Arial" panose="020B0604020202020204" pitchFamily="34" charset="0"/>
              <a:buChar char="•"/>
            </a:pPr>
            <a:r>
              <a:rPr lang="en-US" dirty="0"/>
              <a:t>NURSE Corps Scholarship and Loan Repayment Program $283M total through FY 26</a:t>
            </a:r>
          </a:p>
          <a:p>
            <a:pPr marL="178027" indent="-178027">
              <a:buFont typeface="Arial" panose="020B0604020202020204" pitchFamily="34" charset="0"/>
              <a:buChar char="•"/>
            </a:pPr>
            <a:r>
              <a:rPr lang="en-US" dirty="0"/>
              <a:t>Primary Care Nurse Practitioner Training Programs $30M per FY through FY 26</a:t>
            </a:r>
          </a:p>
          <a:p>
            <a:pPr marL="178027" indent="-178027">
              <a:buFont typeface="Arial" panose="020B0604020202020204" pitchFamily="34" charset="0"/>
              <a:buChar char="•"/>
            </a:pPr>
            <a:r>
              <a:rPr lang="en-US" dirty="0"/>
              <a:t>Allied Health Professionals $100M per FY through FY 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765AA-C1D1-4F1E-926B-AB152BB147B3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0322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6619" y="4548456"/>
            <a:ext cx="5892402" cy="4428676"/>
          </a:xfrm>
        </p:spPr>
        <p:txBody>
          <a:bodyPr/>
          <a:lstStyle/>
          <a:p>
            <a:r>
              <a:rPr lang="en-US" dirty="0"/>
              <a:t>Cassidy proposal earlier this year</a:t>
            </a:r>
          </a:p>
          <a:p>
            <a:endParaRPr lang="en-US" dirty="0"/>
          </a:p>
          <a:p>
            <a:r>
              <a:rPr lang="en-US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A few highlights – </a:t>
            </a:r>
            <a:endParaRPr lang="en-US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9415" indent="-349415">
              <a:buFont typeface="Calibri" panose="020F0502020204030204" pitchFamily="34" charset="0"/>
              <a:buChar char="•"/>
            </a:pPr>
            <a:r>
              <a:rPr lang="en-US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Repeals the grandfathered site neutral protections</a:t>
            </a:r>
            <a:endParaRPr lang="en-US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9415" indent="-349415">
              <a:buFont typeface="Calibri" panose="020F0502020204030204" pitchFamily="34" charset="0"/>
              <a:buChar char="•"/>
            </a:pPr>
            <a:r>
              <a:rPr lang="en-US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Includes a 12.5% add-on payment for facilities in the top 10% of high needs hospitals nationwide, rural facilities, and Medicare-dependent facilities  </a:t>
            </a:r>
            <a:endParaRPr lang="en-US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9415" indent="-349415">
              <a:buFont typeface="Calibri" panose="020F0502020204030204" pitchFamily="34" charset="0"/>
              <a:buChar char="•"/>
            </a:pPr>
            <a:r>
              <a:rPr lang="en-US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Includes an additional 12% add-on payment for facilities that participate in a downside risk ACO</a:t>
            </a:r>
            <a:endParaRPr lang="en-US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en-US" dirty="0"/>
          </a:p>
          <a:p>
            <a:r>
              <a:rPr lang="en-US" dirty="0"/>
              <a:t>10/29 </a:t>
            </a:r>
            <a:r>
              <a:rPr lang="en-US" dirty="0" err="1"/>
              <a:t>Axios</a:t>
            </a:r>
            <a:endParaRPr lang="en-US" dirty="0"/>
          </a:p>
          <a:p>
            <a:r>
              <a:rPr lang="en-US" dirty="0">
                <a:solidFill>
                  <a:srgbClr val="222222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Aptos" panose="020B0004020202020204" pitchFamily="34" charset="0"/>
              </a:rPr>
              <a:t>The framework is slated to be more expansive than some previous site-neutral policies and could look similar to what's been proposed in the </a:t>
            </a:r>
            <a:r>
              <a:rPr lang="en-US" u="sng" dirty="0">
                <a:solidFill>
                  <a:srgbClr val="222222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Aptos" panose="020B0004020202020204" pitchFamily="34" charset="0"/>
                <a:hlinkClick r:id="rId3"/>
              </a:rPr>
              <a:t>June 2023 </a:t>
            </a:r>
            <a:r>
              <a:rPr lang="en-US" u="sng" dirty="0" err="1">
                <a:solidFill>
                  <a:srgbClr val="222222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Aptos" panose="020B0004020202020204" pitchFamily="34" charset="0"/>
                <a:hlinkClick r:id="rId3"/>
              </a:rPr>
              <a:t>MedPAC</a:t>
            </a:r>
            <a:r>
              <a:rPr lang="en-US" dirty="0">
                <a:solidFill>
                  <a:srgbClr val="222222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Aptos" panose="020B0004020202020204" pitchFamily="34" charset="0"/>
              </a:rPr>
              <a:t> report.</a:t>
            </a:r>
            <a:endParaRPr lang="en-US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9415" indent="-349415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65887" algn="l"/>
              </a:tabLst>
            </a:pPr>
            <a:r>
              <a:rPr lang="en-US" dirty="0" err="1">
                <a:solidFill>
                  <a:srgbClr val="222222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Aptos" panose="020B0004020202020204" pitchFamily="34" charset="0"/>
              </a:rPr>
              <a:t>MedPAC</a:t>
            </a:r>
            <a:r>
              <a:rPr lang="en-US" dirty="0">
                <a:solidFill>
                  <a:srgbClr val="222222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Aptos" panose="020B0004020202020204" pitchFamily="34" charset="0"/>
              </a:rPr>
              <a:t> recommended that for certain services, Medicare payments to hospital outpatient departments, ambulatory surgery centers and freestanding physician offices should be more closely aligned.</a:t>
            </a:r>
            <a:endParaRPr lang="en-US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9415" indent="-349415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65887" algn="l"/>
              </a:tabLst>
            </a:pPr>
            <a:r>
              <a:rPr lang="en-US" dirty="0">
                <a:solidFill>
                  <a:srgbClr val="222222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Aptos" panose="020B0004020202020204" pitchFamily="34" charset="0"/>
              </a:rPr>
              <a:t>That means this policy would apply to a number of outpatient services that could be provided in each type of setting.</a:t>
            </a:r>
            <a:endParaRPr lang="en-US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9415" indent="-349415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65887" algn="l"/>
              </a:tabLst>
            </a:pPr>
            <a:r>
              <a:rPr lang="en-US" dirty="0">
                <a:solidFill>
                  <a:srgbClr val="222222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Aptos" panose="020B0004020202020204" pitchFamily="34" charset="0"/>
              </a:rPr>
              <a:t>The savings from the site-neutral policy could then be reinvested into certain hospitals (budget neutral)</a:t>
            </a:r>
            <a:endParaRPr lang="en-US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765AA-C1D1-4F1E-926B-AB152BB147B3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8991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Sources:</a:t>
            </a:r>
          </a:p>
          <a:p>
            <a:endParaRPr lang="en-US" dirty="0"/>
          </a:p>
          <a:p>
            <a:r>
              <a:rPr lang="en-US" dirty="0"/>
              <a:t>Kaia Hubbard, “Congress passes 3-month funding extension to avoid government shutdown,” CBS News,” September 25, 2024, https://cbsnews.com/news/house-vote-continuing-resolution-government-shutdown/</a:t>
            </a:r>
          </a:p>
          <a:p>
            <a:endParaRPr lang="en-US" dirty="0"/>
          </a:p>
          <a:p>
            <a:r>
              <a:rPr lang="en-US" dirty="0"/>
              <a:t>James Saturno, Bill Heniff, Megan S. Lynch, “The Congressional Appropriations Process: An Introduction,” Congressional Research Service, November 30, 2016, https://www.senate.gov/CRSpubs/8013e37d-4a09-46f0-b1e2-c14915d498a6.pdf.</a:t>
            </a:r>
          </a:p>
          <a:p>
            <a:endParaRPr lang="en-US" dirty="0"/>
          </a:p>
          <a:p>
            <a:r>
              <a:rPr lang="en-US" dirty="0"/>
              <a:t>“Appropriations 101,” Committee for a Responsible Federal Budget, May 30, 3018, https://www.crfb.org/papers/appropriations-101.</a:t>
            </a:r>
          </a:p>
          <a:p>
            <a:endParaRPr lang="en-US" dirty="0"/>
          </a:p>
          <a:p>
            <a:r>
              <a:rPr lang="en-US" dirty="0"/>
              <a:t>James Saturno, Brian Yeh, “Authorization of Appropriations: Procedural and Legal Issues, “ Congressional Research Service, November 30, 2016, https://fas.org/sgp/crs/misc/R42098.pdf.</a:t>
            </a:r>
          </a:p>
          <a:p>
            <a:endParaRPr lang="en-US" dirty="0"/>
          </a:p>
          <a:p>
            <a:r>
              <a:rPr lang="en-US" dirty="0"/>
              <a:t>“Cromnibus,” The District Policy Group, accessed May 31, 2019, http://www.districtpolicygroup.com/dewonkify-detail/cromnibus.</a:t>
            </a:r>
          </a:p>
          <a:p>
            <a:endParaRPr lang="en-US" dirty="0"/>
          </a:p>
          <a:p>
            <a:r>
              <a:rPr lang="en-US" dirty="0"/>
              <a:t>“Continuing Resolution/Continuing Appropriations,” United States Senate, accessed May 31, 2019, https://www.senate.gov/reference/glossary_term/continuing_resolution.htm.</a:t>
            </a:r>
          </a:p>
          <a:p>
            <a:endParaRPr lang="en-US" dirty="0"/>
          </a:p>
          <a:p>
            <a:r>
              <a:rPr lang="en-US" dirty="0"/>
              <a:t>Kathryn Watson, “President Biden signs short-term funding bill to keep the government open ahead of deadline,” </a:t>
            </a:r>
            <a:r>
              <a:rPr lang="en-US" i="1" dirty="0"/>
              <a:t>CBS News</a:t>
            </a:r>
            <a:r>
              <a:rPr lang="en-US" i="0" dirty="0"/>
              <a:t>, November 17, 2023, </a:t>
            </a:r>
            <a:r>
              <a:rPr lang="en-US" dirty="0"/>
              <a:t>https://www.cbsnews.com/news/biden-signs-short-term-funding-bill-averting-government-shutdown/</a:t>
            </a:r>
          </a:p>
          <a:p>
            <a:endParaRPr lang="en-US" dirty="0"/>
          </a:p>
          <a:p>
            <a:r>
              <a:rPr lang="en-US" dirty="0"/>
              <a:t>Richard Cowan, Makini Brice “US Congress Passes Bill to Advert Government Shutdown, Sends it to Biden,” </a:t>
            </a:r>
            <a:r>
              <a:rPr lang="en-US" i="1" dirty="0"/>
              <a:t>Reuters</a:t>
            </a:r>
            <a:r>
              <a:rPr lang="en-US" dirty="0"/>
              <a:t>, January 19, 2024, https://www.reuters.com/world/us/us-congress-scrambles-pass-stopgap-bill-avert-government-shutdown-2024-01-18/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“Appropriations Watch: FY 2024,” </a:t>
            </a:r>
            <a:r>
              <a:rPr lang="en-US" i="1" dirty="0"/>
              <a:t>CFRB</a:t>
            </a:r>
            <a:r>
              <a:rPr lang="en-US" i="0" dirty="0"/>
              <a:t>, March 1, 2024, </a:t>
            </a:r>
            <a:r>
              <a:rPr lang="en-US" dirty="0"/>
              <a:t>https://www.crfb.org/blogs/appropriations-watch-fy-2024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8D6BE-06C7-9D44-B1ED-3695FD14EDE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399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1/8/2025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78F633E-47DD-451C-BC56-4F103FBECFDB}"/>
              </a:ext>
            </a:extLst>
          </p:cNvPr>
          <p:cNvGrpSpPr/>
          <p:nvPr userDrawn="1"/>
        </p:nvGrpSpPr>
        <p:grpSpPr>
          <a:xfrm>
            <a:off x="11305308" y="1446415"/>
            <a:ext cx="886692" cy="3821083"/>
            <a:chOff x="11305308" y="1255222"/>
            <a:chExt cx="886692" cy="3821083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57FCA62-6B60-469A-8087-93C62FD4BE0A}"/>
                </a:ext>
              </a:extLst>
            </p:cNvPr>
            <p:cNvCxnSpPr/>
            <p:nvPr userDrawn="1"/>
          </p:nvCxnSpPr>
          <p:spPr>
            <a:xfrm>
              <a:off x="11305309" y="1255222"/>
              <a:ext cx="886691" cy="0"/>
            </a:xfrm>
            <a:prstGeom prst="line">
              <a:avLst/>
            </a:prstGeom>
            <a:ln w="38100">
              <a:solidFill>
                <a:srgbClr val="7D716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0074E28-2B45-45EB-8DFB-8B0D0456A17E}"/>
                </a:ext>
              </a:extLst>
            </p:cNvPr>
            <p:cNvCxnSpPr/>
            <p:nvPr userDrawn="1"/>
          </p:nvCxnSpPr>
          <p:spPr>
            <a:xfrm>
              <a:off x="11305309" y="1607127"/>
              <a:ext cx="886691" cy="0"/>
            </a:xfrm>
            <a:prstGeom prst="line">
              <a:avLst/>
            </a:prstGeom>
            <a:ln w="38100">
              <a:solidFill>
                <a:srgbClr val="7D716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190C71A-204D-4A9C-89B8-ADB2FF9C9516}"/>
                </a:ext>
              </a:extLst>
            </p:cNvPr>
            <p:cNvCxnSpPr/>
            <p:nvPr userDrawn="1"/>
          </p:nvCxnSpPr>
          <p:spPr>
            <a:xfrm>
              <a:off x="11305309" y="1942407"/>
              <a:ext cx="886691" cy="0"/>
            </a:xfrm>
            <a:prstGeom prst="line">
              <a:avLst/>
            </a:prstGeom>
            <a:ln w="38100">
              <a:solidFill>
                <a:srgbClr val="7D716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B0232E1-AA33-4B62-83E5-3C8F450AA96A}"/>
                </a:ext>
              </a:extLst>
            </p:cNvPr>
            <p:cNvCxnSpPr/>
            <p:nvPr userDrawn="1"/>
          </p:nvCxnSpPr>
          <p:spPr>
            <a:xfrm>
              <a:off x="11305309" y="2302624"/>
              <a:ext cx="886691" cy="0"/>
            </a:xfrm>
            <a:prstGeom prst="line">
              <a:avLst/>
            </a:prstGeom>
            <a:ln w="38100">
              <a:solidFill>
                <a:srgbClr val="7D716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42DE9AB-5522-4309-AA06-12116B9AAC9E}"/>
                </a:ext>
              </a:extLst>
            </p:cNvPr>
            <p:cNvCxnSpPr/>
            <p:nvPr userDrawn="1"/>
          </p:nvCxnSpPr>
          <p:spPr>
            <a:xfrm>
              <a:off x="11305309" y="2654530"/>
              <a:ext cx="886691" cy="0"/>
            </a:xfrm>
            <a:prstGeom prst="line">
              <a:avLst/>
            </a:prstGeom>
            <a:ln w="38100">
              <a:solidFill>
                <a:srgbClr val="7D716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5429D61-4294-4ECF-9C41-F096EE782C99}"/>
                </a:ext>
              </a:extLst>
            </p:cNvPr>
            <p:cNvCxnSpPr/>
            <p:nvPr userDrawn="1"/>
          </p:nvCxnSpPr>
          <p:spPr>
            <a:xfrm>
              <a:off x="11305309" y="2973184"/>
              <a:ext cx="886691" cy="0"/>
            </a:xfrm>
            <a:prstGeom prst="line">
              <a:avLst/>
            </a:prstGeom>
            <a:ln w="38100">
              <a:solidFill>
                <a:srgbClr val="7D716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81D82F1-18A6-4B2A-B92A-68FA5A0DAFDC}"/>
                </a:ext>
              </a:extLst>
            </p:cNvPr>
            <p:cNvCxnSpPr/>
            <p:nvPr userDrawn="1"/>
          </p:nvCxnSpPr>
          <p:spPr>
            <a:xfrm>
              <a:off x="11305309" y="3325089"/>
              <a:ext cx="886691" cy="0"/>
            </a:xfrm>
            <a:prstGeom prst="line">
              <a:avLst/>
            </a:prstGeom>
            <a:ln w="38100">
              <a:solidFill>
                <a:srgbClr val="7D716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3815AFD-0326-41C1-81FC-E873B641D0A5}"/>
                </a:ext>
              </a:extLst>
            </p:cNvPr>
            <p:cNvCxnSpPr/>
            <p:nvPr userDrawn="1"/>
          </p:nvCxnSpPr>
          <p:spPr>
            <a:xfrm>
              <a:off x="11305308" y="3660370"/>
              <a:ext cx="886691" cy="0"/>
            </a:xfrm>
            <a:prstGeom prst="line">
              <a:avLst/>
            </a:prstGeom>
            <a:ln w="38100">
              <a:solidFill>
                <a:srgbClr val="7D716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32BCC17-6832-408C-B34E-1361EF471DB3}"/>
                </a:ext>
              </a:extLst>
            </p:cNvPr>
            <p:cNvCxnSpPr/>
            <p:nvPr userDrawn="1"/>
          </p:nvCxnSpPr>
          <p:spPr>
            <a:xfrm>
              <a:off x="11305309" y="4003963"/>
              <a:ext cx="886691" cy="0"/>
            </a:xfrm>
            <a:prstGeom prst="line">
              <a:avLst/>
            </a:prstGeom>
            <a:ln w="38100">
              <a:solidFill>
                <a:srgbClr val="7D716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82459FB-C08A-4912-8BD5-CD0B8352E212}"/>
                </a:ext>
              </a:extLst>
            </p:cNvPr>
            <p:cNvCxnSpPr/>
            <p:nvPr userDrawn="1"/>
          </p:nvCxnSpPr>
          <p:spPr>
            <a:xfrm>
              <a:off x="11305309" y="4335919"/>
              <a:ext cx="886691" cy="0"/>
            </a:xfrm>
            <a:prstGeom prst="line">
              <a:avLst/>
            </a:prstGeom>
            <a:ln w="38100">
              <a:solidFill>
                <a:srgbClr val="7D716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93EABD1-9946-46E5-B6F2-28EB69B86F5E}"/>
                </a:ext>
              </a:extLst>
            </p:cNvPr>
            <p:cNvCxnSpPr/>
            <p:nvPr userDrawn="1"/>
          </p:nvCxnSpPr>
          <p:spPr>
            <a:xfrm>
              <a:off x="11305309" y="4724399"/>
              <a:ext cx="886691" cy="0"/>
            </a:xfrm>
            <a:prstGeom prst="line">
              <a:avLst/>
            </a:prstGeom>
            <a:ln w="38100">
              <a:solidFill>
                <a:srgbClr val="7D716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E5B4235-B9CA-47B9-885E-54842716D946}"/>
                </a:ext>
              </a:extLst>
            </p:cNvPr>
            <p:cNvCxnSpPr/>
            <p:nvPr userDrawn="1"/>
          </p:nvCxnSpPr>
          <p:spPr>
            <a:xfrm>
              <a:off x="11305309" y="5076305"/>
              <a:ext cx="886691" cy="0"/>
            </a:xfrm>
            <a:prstGeom prst="line">
              <a:avLst/>
            </a:prstGeom>
            <a:ln w="38100">
              <a:solidFill>
                <a:srgbClr val="7D716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58331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1/8/2025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269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1/8/2025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8272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3" name="Google Shape;33;p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01600" cap="flat" cmpd="sng">
            <a:solidFill>
              <a:srgbClr val="7D716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" name="Google Shape;34;p6"/>
          <p:cNvPicPr preferRelativeResize="0"/>
          <p:nvPr/>
        </p:nvPicPr>
        <p:blipFill rotWithShape="1">
          <a:blip r:embed="rId2">
            <a:alphaModFix/>
          </a:blip>
          <a:srcRect l="1081" r="83482"/>
          <a:stretch/>
        </p:blipFill>
        <p:spPr>
          <a:xfrm>
            <a:off x="213092" y="136524"/>
            <a:ext cx="772885" cy="7437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10365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"/>
          <p:cNvSpPr txBox="1">
            <a:spLocks noGrp="1"/>
          </p:cNvSpPr>
          <p:nvPr>
            <p:ph type="ctrTitle"/>
          </p:nvPr>
        </p:nvSpPr>
        <p:spPr>
          <a:xfrm>
            <a:off x="838200" y="2406991"/>
            <a:ext cx="10363200" cy="1324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A62"/>
              </a:buClr>
              <a:buSzPts val="4800"/>
              <a:buFont typeface="Arial"/>
              <a:buNone/>
              <a:defRPr sz="4800">
                <a:solidFill>
                  <a:srgbClr val="003A6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4"/>
          <p:cNvSpPr txBox="1">
            <a:spLocks noGrp="1"/>
          </p:cNvSpPr>
          <p:nvPr>
            <p:ph type="subTitle" idx="1"/>
          </p:nvPr>
        </p:nvSpPr>
        <p:spPr>
          <a:xfrm>
            <a:off x="1447800" y="3868398"/>
            <a:ext cx="9144000" cy="862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A62"/>
              </a:buClr>
              <a:buSzPts val="2400"/>
              <a:buNone/>
              <a:defRPr sz="2400">
                <a:solidFill>
                  <a:srgbClr val="003A6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Google Shape;17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01600" cap="flat" cmpd="sng">
            <a:solidFill>
              <a:srgbClr val="7D716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Google Shape;18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520241" y="1068953"/>
            <a:ext cx="6984241" cy="10374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98097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D716D"/>
              </a:buClr>
              <a:buSzPts val="4400"/>
              <a:buFont typeface="Arial"/>
              <a:buNone/>
              <a:defRPr sz="2800">
                <a:solidFill>
                  <a:srgbClr val="7D716D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7" name="Google Shape;57;p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0" name="Google Shape;60;p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01600" cap="flat" cmpd="sng">
            <a:solidFill>
              <a:srgbClr val="7D716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" name="Google Shape;61;p9"/>
          <p:cNvPicPr preferRelativeResize="0"/>
          <p:nvPr/>
        </p:nvPicPr>
        <p:blipFill rotWithShape="1">
          <a:blip r:embed="rId2">
            <a:alphaModFix/>
          </a:blip>
          <a:srcRect l="1081" r="83482"/>
          <a:stretch/>
        </p:blipFill>
        <p:spPr>
          <a:xfrm>
            <a:off x="10967358" y="5894801"/>
            <a:ext cx="772885" cy="7437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7723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D716D"/>
              </a:buClr>
              <a:buSzPts val="4400"/>
              <a:buFont typeface="Calibri"/>
              <a:buNone/>
              <a:defRPr sz="2800">
                <a:solidFill>
                  <a:srgbClr val="7D716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2" name="Google Shape;22;p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Google Shape;25;p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01600" cap="flat" cmpd="sng">
            <a:solidFill>
              <a:srgbClr val="7D716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" name="Google Shape;26;p5"/>
          <p:cNvPicPr preferRelativeResize="0"/>
          <p:nvPr/>
        </p:nvPicPr>
        <p:blipFill rotWithShape="1">
          <a:blip r:embed="rId2">
            <a:alphaModFix/>
          </a:blip>
          <a:srcRect l="1081" r="83482"/>
          <a:stretch/>
        </p:blipFill>
        <p:spPr>
          <a:xfrm>
            <a:off x="10967358" y="5894801"/>
            <a:ext cx="772885" cy="7437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70500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3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" name="Google Shape;88;p1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89" name="Google Shape;89;p1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2" name="Google Shape;92;p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01600" cap="flat" cmpd="sng">
            <a:solidFill>
              <a:srgbClr val="7D716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4" name="Google Shape;94;p13"/>
          <p:cNvPicPr preferRelativeResize="0"/>
          <p:nvPr/>
        </p:nvPicPr>
        <p:blipFill rotWithShape="1">
          <a:blip r:embed="rId2">
            <a:alphaModFix/>
          </a:blip>
          <a:srcRect l="1081" r="83482"/>
          <a:stretch/>
        </p:blipFill>
        <p:spPr>
          <a:xfrm>
            <a:off x="10967358" y="5894801"/>
            <a:ext cx="772885" cy="7437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2871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1/8/2025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04F219-D47C-4EFE-AEE0-A56B21E0626F}"/>
              </a:ext>
            </a:extLst>
          </p:cNvPr>
          <p:cNvSpPr/>
          <p:nvPr userDrawn="1"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7D71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E98F75DE-BFA8-4070-B6BD-AFD5429A79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7150" b="17674"/>
          <a:stretch/>
        </p:blipFill>
        <p:spPr>
          <a:xfrm>
            <a:off x="11505889" y="5729947"/>
            <a:ext cx="535405" cy="62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670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1/8/2025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162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1/8/2025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663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1/8/2025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194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1/8/2025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CED46C70-F075-4CB3-AF5D-E0C63A8956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7150" b="17674"/>
          <a:stretch/>
        </p:blipFill>
        <p:spPr>
          <a:xfrm>
            <a:off x="11505889" y="5729947"/>
            <a:ext cx="535405" cy="62481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43D2CEE-7E39-4757-A69E-03510C4B8A69}"/>
              </a:ext>
            </a:extLst>
          </p:cNvPr>
          <p:cNvSpPr/>
          <p:nvPr userDrawn="1"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7D71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11860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003A62"/>
          </a:solidFill>
          <a:ln>
            <a:solidFill>
              <a:srgbClr val="003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1/8/2025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4226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7D71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1/8/2025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282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1/8/2025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267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A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7D71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1/8/2025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498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47" r:id="rId3"/>
    <p:sldLayoutId id="2147483743" r:id="rId4"/>
    <p:sldLayoutId id="2147483738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bg1"/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bg1"/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bg1"/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bg1"/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bg1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5249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lickr.com/photos/gageskidmore/52588045846" TargetMode="External"/><Relationship Id="rId13" Type="http://schemas.openxmlformats.org/officeDocument/2006/relationships/image" Target="../media/image10.png"/><Relationship Id="rId18" Type="http://schemas.openxmlformats.org/officeDocument/2006/relationships/image" Target="../media/image15.jpeg"/><Relationship Id="rId3" Type="http://schemas.openxmlformats.org/officeDocument/2006/relationships/image" Target="../media/image4.jpeg"/><Relationship Id="rId7" Type="http://schemas.openxmlformats.org/officeDocument/2006/relationships/image" Target="../media/image6.jpeg"/><Relationship Id="rId12" Type="http://schemas.openxmlformats.org/officeDocument/2006/relationships/image" Target="../media/image9.png"/><Relationship Id="rId17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3.jpg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silverinsf.blogspot.com/2018/" TargetMode="External"/><Relationship Id="rId11" Type="http://schemas.openxmlformats.org/officeDocument/2006/relationships/hyperlink" Target="https://en.wikipedia.org/wiki/Dr._Oz" TargetMode="External"/><Relationship Id="rId5" Type="http://schemas.openxmlformats.org/officeDocument/2006/relationships/image" Target="../media/image5.jpeg"/><Relationship Id="rId15" Type="http://schemas.openxmlformats.org/officeDocument/2006/relationships/image" Target="../media/image12.png"/><Relationship Id="rId10" Type="http://schemas.openxmlformats.org/officeDocument/2006/relationships/image" Target="../media/image8.jpeg"/><Relationship Id="rId19" Type="http://schemas.openxmlformats.org/officeDocument/2006/relationships/image" Target="../media/image16.jpeg"/><Relationship Id="rId4" Type="http://schemas.openxmlformats.org/officeDocument/2006/relationships/hyperlink" Target="https://en.wikipedia.org/wiki/Elon_Musk" TargetMode="External"/><Relationship Id="rId9" Type="http://schemas.openxmlformats.org/officeDocument/2006/relationships/image" Target="../media/image7.png"/><Relationship Id="rId1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8.png"/><Relationship Id="rId18" Type="http://schemas.openxmlformats.org/officeDocument/2006/relationships/image" Target="../media/image33.jpe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jpeg"/><Relationship Id="rId17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1.sv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11" Type="http://schemas.openxmlformats.org/officeDocument/2006/relationships/image" Target="../media/image26.jpe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svg"/><Relationship Id="rId9" Type="http://schemas.openxmlformats.org/officeDocument/2006/relationships/image" Target="../media/image24.png"/><Relationship Id="rId14" Type="http://schemas.openxmlformats.org/officeDocument/2006/relationships/image" Target="../media/image29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3E10D47-EBA6-4A69-9B1D-938EE00B31D3}"/>
              </a:ext>
            </a:extLst>
          </p:cNvPr>
          <p:cNvSpPr/>
          <p:nvPr/>
        </p:nvSpPr>
        <p:spPr>
          <a:xfrm>
            <a:off x="538499" y="2475420"/>
            <a:ext cx="10869729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spc="-50" dirty="0">
                <a:solidFill>
                  <a:srgbClr val="FFFFFF"/>
                </a:solidFill>
                <a:latin typeface="Calibri Light" panose="020F0302020204030204"/>
                <a:ea typeface="+mj-ea"/>
                <a:cs typeface="+mj-cs"/>
              </a:rPr>
              <a:t>Nebraska Hospital Association</a:t>
            </a:r>
          </a:p>
          <a:p>
            <a:pPr algn="ctr"/>
            <a:r>
              <a:rPr lang="en-US" sz="6000" spc="-50" dirty="0">
                <a:solidFill>
                  <a:srgbClr val="FFFFFF"/>
                </a:solidFill>
                <a:latin typeface="Calibri Light" panose="020F0302020204030204"/>
                <a:ea typeface="+mj-ea"/>
                <a:cs typeface="+mj-cs"/>
              </a:rPr>
              <a:t>Advocacy Institute </a:t>
            </a:r>
          </a:p>
          <a:p>
            <a:pPr algn="ctr"/>
            <a:r>
              <a:rPr lang="en-US" sz="4000" spc="-50" dirty="0">
                <a:solidFill>
                  <a:srgbClr val="FFFFFF"/>
                </a:solidFill>
                <a:latin typeface="Calibri Light" panose="020F0302020204030204"/>
                <a:ea typeface="+mj-ea"/>
                <a:cs typeface="+mj-cs"/>
              </a:rPr>
              <a:t>January 8, 2025</a:t>
            </a:r>
          </a:p>
          <a:p>
            <a:pPr algn="ctr"/>
            <a:endParaRPr lang="en-US" sz="4000" spc="-50" dirty="0">
              <a:solidFill>
                <a:srgbClr val="FFFFFF"/>
              </a:solidFill>
              <a:latin typeface="Calibri Light" panose="020F0302020204030204"/>
              <a:ea typeface="+mj-ea"/>
              <a:cs typeface="+mj-cs"/>
            </a:endParaRPr>
          </a:p>
          <a:p>
            <a:pPr algn="ctr"/>
            <a:r>
              <a:rPr lang="en-US" sz="2800" spc="-50" dirty="0">
                <a:solidFill>
                  <a:srgbClr val="FFFFFF"/>
                </a:solidFill>
                <a:latin typeface="Calibri Light" panose="020F0302020204030204"/>
                <a:ea typeface="+mj-ea"/>
                <a:cs typeface="+mj-cs"/>
              </a:rPr>
              <a:t>Mike Goodman &amp; Carlos Jackson, Principals</a:t>
            </a:r>
            <a:endParaRPr lang="en-US" sz="1000" dirty="0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0455B36D-4DFE-4765-98A3-6414F9A6AB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42" y="945352"/>
            <a:ext cx="5159455" cy="93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8655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A3AEE-2478-4D82-5D70-0B711A9AD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9773920" cy="116955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/>
              <a:t>CR Funds Health Items through April 1, 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116C20-4053-9838-B9C2-A0096F78E56B}"/>
              </a:ext>
            </a:extLst>
          </p:cNvPr>
          <p:cNvSpPr txBox="1"/>
          <p:nvPr/>
        </p:nvSpPr>
        <p:spPr>
          <a:xfrm>
            <a:off x="399500" y="1868323"/>
            <a:ext cx="3688842" cy="2062103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+mj-lt"/>
              </a:rPr>
              <a:t>Health “Extenders”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Community Health Centers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National Health Service Corps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Teaching Health Centers GME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Special Diabetes Programs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Health Security provisions     (partial PAHPA)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A20FF0-28D9-8D28-4D43-D3E8DABD9F62}"/>
              </a:ext>
            </a:extLst>
          </p:cNvPr>
          <p:cNvSpPr txBox="1"/>
          <p:nvPr/>
        </p:nvSpPr>
        <p:spPr>
          <a:xfrm>
            <a:off x="4437098" y="1891220"/>
            <a:ext cx="3688842" cy="224676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+mj-lt"/>
              </a:rPr>
              <a:t>Medicare &amp; Medicaid Priorities</a:t>
            </a: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Medicare</a:t>
            </a:r>
            <a:endParaRPr lang="en-US" sz="1400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+mj-lt"/>
              </a:rPr>
              <a:t>Medicare Dependent Hospital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+mj-lt"/>
              </a:rPr>
              <a:t>Low-Volume Adjustment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+mj-lt"/>
              </a:rPr>
              <a:t>2.93% increase to CY 2024 PFS payments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+mj-lt"/>
              </a:rPr>
              <a:t>Work geographic floor index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+mj-lt"/>
              </a:rPr>
              <a:t>Ground ambulance add-on payment</a:t>
            </a: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Medicaid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+mj-lt"/>
              </a:rPr>
              <a:t>Delay Medicaid DSH FY 25 $8B cut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1CE958-AA26-64D8-B110-2E98EB0A7D33}"/>
              </a:ext>
            </a:extLst>
          </p:cNvPr>
          <p:cNvSpPr txBox="1"/>
          <p:nvPr/>
        </p:nvSpPr>
        <p:spPr>
          <a:xfrm>
            <a:off x="8474697" y="1877097"/>
            <a:ext cx="3063712" cy="954107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+mj-lt"/>
              </a:rPr>
              <a:t>COVID-19 Policy Waivers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Telehealth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Hospital at Home</a:t>
            </a:r>
          </a:p>
        </p:txBody>
      </p:sp>
    </p:spTree>
    <p:extLst>
      <p:ext uri="{BB962C8B-B14F-4D97-AF65-F5344CB8AC3E}">
        <p14:creationId xmlns:p14="http://schemas.microsoft.com/office/powerpoint/2010/main" val="37659479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05CC0-C43C-07AC-FB72-FBD3C5101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9477587" cy="1245864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latin typeface="+mj-lt"/>
              </a:rPr>
              <a:t>Bipartisan Provisions Cut From CR</a:t>
            </a:r>
          </a:p>
        </p:txBody>
      </p:sp>
      <p:pic>
        <p:nvPicPr>
          <p:cNvPr id="5" name="Content Placeholder 4" descr="Cut outline">
            <a:extLst>
              <a:ext uri="{FF2B5EF4-FFF2-40B4-BE49-F238E27FC236}">
                <a16:creationId xmlns:a16="http://schemas.microsoft.com/office/drawing/2014/main" id="{49AF16B0-DAB8-F096-57A4-7FEDF75C10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80266" y="2350195"/>
            <a:ext cx="1677194" cy="167719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8FF56F-F61C-A8F0-4080-A7D5B2F2C6A1}"/>
              </a:ext>
            </a:extLst>
          </p:cNvPr>
          <p:cNvSpPr txBox="1"/>
          <p:nvPr/>
        </p:nvSpPr>
        <p:spPr>
          <a:xfrm>
            <a:off x="5336438" y="1737243"/>
            <a:ext cx="4582474" cy="378565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+mj-lt"/>
              </a:rPr>
              <a:t>Not Included in Dec. 2024 CR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Medicare Physician Fee Schedule payment increases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Medicare Site-neutral payment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NPI for each HOPD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Extend length of 2% Medicare sequester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Medicaid DSH technical fix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PBM reforms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Full SUPPORT Act and PAHPA reauthorizations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State studies &amp; HHS report on labor, delivery, &amp; maternity costs for rural and urban safety net hospitals</a:t>
            </a:r>
          </a:p>
        </p:txBody>
      </p:sp>
    </p:spTree>
    <p:extLst>
      <p:ext uri="{BB962C8B-B14F-4D97-AF65-F5344CB8AC3E}">
        <p14:creationId xmlns:p14="http://schemas.microsoft.com/office/powerpoint/2010/main" val="28164052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A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BB12B-7F3B-62F8-CB40-6057C565A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0550"/>
            <a:ext cx="10515600" cy="1325563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Congress Has Until March 14 to Fund Federal Government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DA623C-28E2-36F1-35FA-96F66DD3E92B}"/>
              </a:ext>
            </a:extLst>
          </p:cNvPr>
          <p:cNvSpPr txBox="1"/>
          <p:nvPr/>
        </p:nvSpPr>
        <p:spPr>
          <a:xfrm>
            <a:off x="2160990" y="6224624"/>
            <a:ext cx="554609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bg2">
                    <a:lumMod val="50000"/>
                  </a:schemeClr>
                </a:solidFill>
              </a:rPr>
              <a:t>SOURCE</a:t>
            </a:r>
            <a:r>
              <a:rPr lang="en-US" sz="700" spc="200" dirty="0">
                <a:solidFill>
                  <a:schemeClr val="accent2"/>
                </a:solidFill>
              </a:rPr>
              <a:t>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CRS, Committee for a Responsible Federal Budget, District Policy Group, US Senate, CBS News.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0D73AB-1927-B185-6417-DCB5B81D4EAC}"/>
              </a:ext>
            </a:extLst>
          </p:cNvPr>
          <p:cNvSpPr txBox="1"/>
          <p:nvPr/>
        </p:nvSpPr>
        <p:spPr>
          <a:xfrm>
            <a:off x="2160990" y="6346957"/>
            <a:ext cx="26853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accent1"/>
                </a:solidFill>
              </a:rPr>
              <a:t>PRESENTATION CENTER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12/19/24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AFFB79-5D71-CDE8-DC67-0C1C4B2D8D46}"/>
              </a:ext>
            </a:extLst>
          </p:cNvPr>
          <p:cNvSpPr txBox="1"/>
          <p:nvPr/>
        </p:nvSpPr>
        <p:spPr>
          <a:xfrm>
            <a:off x="2489201" y="2275024"/>
            <a:ext cx="58775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3 WAYS TO AVOID A GOVERNMENT SHUTDOWN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71C855B-7261-4656-9967-3C210F83C910}"/>
              </a:ext>
            </a:extLst>
          </p:cNvPr>
          <p:cNvSpPr/>
          <p:nvPr/>
        </p:nvSpPr>
        <p:spPr>
          <a:xfrm>
            <a:off x="5061828" y="2646200"/>
            <a:ext cx="2194560" cy="1645920"/>
          </a:xfrm>
          <a:prstGeom prst="roundRect">
            <a:avLst>
              <a:gd name="adj" fmla="val 5570"/>
            </a:avLst>
          </a:prstGeom>
          <a:solidFill>
            <a:schemeClr val="bg1">
              <a:lumMod val="8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640080" rIns="91440" rtlCol="0" anchor="t"/>
          <a:lstStyle/>
          <a:p>
            <a:pPr>
              <a:spcAft>
                <a:spcPts val="600"/>
              </a:spcAft>
              <a:defRPr/>
            </a:pPr>
            <a:r>
              <a:rPr lang="en-US" sz="1200" b="1" dirty="0">
                <a:solidFill>
                  <a:schemeClr val="bg1">
                    <a:lumMod val="85000"/>
                  </a:schemeClr>
                </a:solidFill>
              </a:rPr>
              <a:t>Omnibus bill</a:t>
            </a: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en-US" sz="1050" dirty="0">
                <a:solidFill>
                  <a:schemeClr val="bg1"/>
                </a:solidFill>
              </a:rPr>
              <a:t>Package of appropriations bills passed together, rather than in the traditional separate manner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8BE4AA9-FB7E-2D43-FF16-910298FBB675}"/>
              </a:ext>
            </a:extLst>
          </p:cNvPr>
          <p:cNvSpPr/>
          <p:nvPr/>
        </p:nvSpPr>
        <p:spPr>
          <a:xfrm>
            <a:off x="2492201" y="2632071"/>
            <a:ext cx="2194560" cy="1645920"/>
          </a:xfrm>
          <a:prstGeom prst="roundRect">
            <a:avLst>
              <a:gd name="adj" fmla="val 5570"/>
            </a:avLst>
          </a:prstGeom>
          <a:solidFill>
            <a:schemeClr val="bg1">
              <a:lumMod val="8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640080" rIns="91440" rtlCol="0" anchor="t"/>
          <a:lstStyle/>
          <a:p>
            <a:pPr>
              <a:spcAft>
                <a:spcPts val="600"/>
              </a:spcAft>
            </a:pPr>
            <a:r>
              <a:rPr lang="en-US" sz="1200" b="1" dirty="0">
                <a:solidFill>
                  <a:schemeClr val="bg1">
                    <a:lumMod val="85000"/>
                  </a:schemeClr>
                </a:solidFill>
              </a:rPr>
              <a:t>Continuing resolution</a:t>
            </a: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en-US" sz="1050" dirty="0">
                <a:solidFill>
                  <a:schemeClr val="bg1"/>
                </a:solidFill>
              </a:rPr>
              <a:t>Provides budget authority for federal agencies and programs to operate until regular appropriations are enacted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97DD226-EDEF-C782-3FDA-AA0DE8D47495}"/>
              </a:ext>
            </a:extLst>
          </p:cNvPr>
          <p:cNvSpPr/>
          <p:nvPr/>
        </p:nvSpPr>
        <p:spPr>
          <a:xfrm>
            <a:off x="7634455" y="2632071"/>
            <a:ext cx="2194560" cy="1645920"/>
          </a:xfrm>
          <a:prstGeom prst="roundRect">
            <a:avLst>
              <a:gd name="adj" fmla="val 5570"/>
            </a:avLst>
          </a:prstGeom>
          <a:solidFill>
            <a:schemeClr val="bg1">
              <a:lumMod val="8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640080" rIns="91440" rtlCol="0" anchor="t"/>
          <a:lstStyle/>
          <a:p>
            <a:pPr>
              <a:spcAft>
                <a:spcPts val="600"/>
              </a:spcAft>
              <a:defRPr/>
            </a:pPr>
            <a:r>
              <a:rPr lang="en-US" sz="1200" b="1" dirty="0">
                <a:solidFill>
                  <a:schemeClr val="bg1">
                    <a:lumMod val="85000"/>
                  </a:schemeClr>
                </a:solidFill>
              </a:rPr>
              <a:t>Cromnibus bill</a:t>
            </a: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en-US" sz="1050" dirty="0">
                <a:solidFill>
                  <a:schemeClr val="bg1"/>
                </a:solidFill>
              </a:rPr>
              <a:t>Combination of long-term omnibus spending bills and short-term continuing resolution for some programs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F13CB55-9D77-3393-93FA-BDE13A325F71}"/>
              </a:ext>
            </a:extLst>
          </p:cNvPr>
          <p:cNvSpPr/>
          <p:nvPr/>
        </p:nvSpPr>
        <p:spPr>
          <a:xfrm>
            <a:off x="7634455" y="2632247"/>
            <a:ext cx="548670" cy="54867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44170D-506A-DABE-3868-6EBCDB441311}"/>
              </a:ext>
            </a:extLst>
          </p:cNvPr>
          <p:cNvSpPr txBox="1"/>
          <p:nvPr/>
        </p:nvSpPr>
        <p:spPr>
          <a:xfrm>
            <a:off x="9468028" y="3360324"/>
            <a:ext cx="27432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D5C9C34-3573-8E22-5460-5EFD3149EB3F}"/>
              </a:ext>
            </a:extLst>
          </p:cNvPr>
          <p:cNvSpPr/>
          <p:nvPr/>
        </p:nvSpPr>
        <p:spPr>
          <a:xfrm>
            <a:off x="5047245" y="2632071"/>
            <a:ext cx="548670" cy="54867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A6C0A9-44A0-A20D-9D5A-A8169D98DF71}"/>
              </a:ext>
            </a:extLst>
          </p:cNvPr>
          <p:cNvSpPr txBox="1"/>
          <p:nvPr/>
        </p:nvSpPr>
        <p:spPr>
          <a:xfrm>
            <a:off x="6894113" y="3360324"/>
            <a:ext cx="27432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7169DBD-F572-A922-494C-223D9D35D076}"/>
              </a:ext>
            </a:extLst>
          </p:cNvPr>
          <p:cNvSpPr/>
          <p:nvPr/>
        </p:nvSpPr>
        <p:spPr>
          <a:xfrm>
            <a:off x="2526775" y="2632247"/>
            <a:ext cx="548670" cy="54867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DCF4FE-3DE0-7413-3C31-1631FC96BB7C}"/>
              </a:ext>
            </a:extLst>
          </p:cNvPr>
          <p:cNvSpPr txBox="1"/>
          <p:nvPr/>
        </p:nvSpPr>
        <p:spPr>
          <a:xfrm>
            <a:off x="4321486" y="3360324"/>
            <a:ext cx="27432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4090EF35-3BEB-D112-C9EA-D9EDCEBE6EE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18230" y="2693444"/>
            <a:ext cx="365760" cy="36576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5CA301C7-18CC-A9A8-B329-242D09BC8BB8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57391" y="2729658"/>
            <a:ext cx="365760" cy="36576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4D5BF104-1EAF-675D-F504-E6B94DFBE605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25910" y="2684486"/>
            <a:ext cx="365760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1763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8DCB32-9A4A-214C-F969-3F86B8C99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56743-5F7E-471E-DD00-1B48E1367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614" y="1978243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/>
              <a:t>Health Care Implications Outside of the Continuing Resolution: Budget Reconciliation and Additional Threats</a:t>
            </a:r>
          </a:p>
        </p:txBody>
      </p:sp>
    </p:spTree>
    <p:extLst>
      <p:ext uri="{BB962C8B-B14F-4D97-AF65-F5344CB8AC3E}">
        <p14:creationId xmlns:p14="http://schemas.microsoft.com/office/powerpoint/2010/main" val="19588784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601F9-B587-F8D9-9E44-0C66E414B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Provider Threats: Site-Neutral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30D51-FABD-AEBF-5DC5-AF6C1358A1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Significant budgetary impact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“Good politics”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Trump could leverage regulatory process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latin typeface="+mj-lt"/>
              </a:rPr>
              <a:t>Recall 2018 CMS rule upheld by courts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Impact on rural providers and communities is a concern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latin typeface="+mj-lt"/>
              </a:rPr>
              <a:t>Could Cassidy-Hassan proposal be a solution?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200" dirty="0">
              <a:latin typeface="+mj-lt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2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935559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AE68B-FB3F-4386-7CB4-89CE2276B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Provider Threats: 340B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B7EE647-9F94-7FC0-ACAA-71B8E52E2AF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96963" y="2108200"/>
            <a:ext cx="10058400" cy="39959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Republican House, Senate, and White House = Ideal scenario for drug manufacturers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Trump administrative action</a:t>
            </a:r>
          </a:p>
          <a:p>
            <a:pPr marL="578358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bg1"/>
                </a:solidFill>
                <a:latin typeface="+mj-lt"/>
              </a:rPr>
              <a:t>Recall 2017 Medicare Part B cuts overturned by SCOTUS</a:t>
            </a:r>
          </a:p>
          <a:p>
            <a:pPr marL="761238" lvl="2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latin typeface="+mj-lt"/>
              </a:rPr>
              <a:t>Could be included in a budget reconciliation bill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Reforms on the table</a:t>
            </a:r>
            <a:endParaRPr lang="en-US" sz="2000" dirty="0">
              <a:latin typeface="+mj-lt"/>
            </a:endParaRPr>
          </a:p>
          <a:p>
            <a:pPr marL="578358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bg1"/>
                </a:solidFill>
                <a:latin typeface="+mj-lt"/>
              </a:rPr>
              <a:t>Contract pharmacies </a:t>
            </a:r>
          </a:p>
          <a:p>
            <a:pPr marL="578358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bg1"/>
                </a:solidFill>
                <a:latin typeface="+mj-lt"/>
              </a:rPr>
              <a:t>Patient definition</a:t>
            </a:r>
          </a:p>
          <a:p>
            <a:pPr marL="578358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bg1"/>
                </a:solidFill>
                <a:latin typeface="+mj-lt"/>
              </a:rPr>
              <a:t>Eligibility criteria </a:t>
            </a:r>
          </a:p>
          <a:p>
            <a:pPr marL="578358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bg1"/>
                </a:solidFill>
                <a:latin typeface="+mj-lt"/>
              </a:rPr>
              <a:t>Child sites</a:t>
            </a:r>
          </a:p>
          <a:p>
            <a:pPr marL="578358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bg1"/>
                </a:solidFill>
                <a:latin typeface="+mj-lt"/>
              </a:rPr>
              <a:t>Transparency reporting </a:t>
            </a:r>
          </a:p>
          <a:p>
            <a:pPr marL="578358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bg1"/>
                </a:solidFill>
                <a:latin typeface="+mj-lt"/>
              </a:rPr>
              <a:t>State legislative actions</a:t>
            </a:r>
            <a:endParaRPr lang="en-US" sz="1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706833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D3F1C-BBFD-0678-7FE5-A411AF7E3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Provider Threats: Medicaid Directed Payment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571EFA-FB51-5F39-5101-2BC8F0318B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+mj-lt"/>
              </a:rPr>
              <a:t>CMS approved 302 DPs during Feb. 2023-Aug. 2024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+mj-lt"/>
              </a:rPr>
              <a:t>$110B federal spending/year = 60% increase over prior year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+mj-lt"/>
              </a:rPr>
              <a:t>Largest DPs target hospitals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+mj-lt"/>
              </a:rPr>
              <a:t>2024 CMS managed care rule: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  <a:latin typeface="+mj-lt"/>
              </a:rPr>
              <a:t>Formalized avg. commercial rate ceiling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Targeted by Paragon Institute and congressional GOP staff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Potential vehicles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latin typeface="+mj-lt"/>
              </a:rPr>
              <a:t>Trump could leverage regulatory process - Recall Medicaid Fiscal Accountability Regulation (MFAR) from 2019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latin typeface="+mj-lt"/>
              </a:rPr>
              <a:t>Budget reconciliation process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762564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40C28-0C6D-DFA3-6436-DCE6FA390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latin typeface="+mj-lt"/>
              </a:rPr>
              <a:t>CBO Deficit Reduction Options Dec. 2024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2FF0860-CC0B-E1D2-2427-7242193D25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2215645"/>
              </p:ext>
            </p:extLst>
          </p:nvPr>
        </p:nvGraphicFramePr>
        <p:xfrm>
          <a:off x="1208648" y="1835703"/>
          <a:ext cx="9947032" cy="4211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03310">
                  <a:extLst>
                    <a:ext uri="{9D8B030D-6E8A-4147-A177-3AD203B41FA5}">
                      <a16:colId xmlns:a16="http://schemas.microsoft.com/office/drawing/2014/main" val="2334396574"/>
                    </a:ext>
                  </a:extLst>
                </a:gridCol>
                <a:gridCol w="3943722">
                  <a:extLst>
                    <a:ext uri="{9D8B030D-6E8A-4147-A177-3AD203B41FA5}">
                      <a16:colId xmlns:a16="http://schemas.microsoft.com/office/drawing/2014/main" val="3085915118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Medicaid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1966385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Proposed Policy Change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Federal Spending Reduction</a:t>
                      </a:r>
                    </a:p>
                    <a:p>
                      <a:pPr algn="ctr"/>
                      <a:r>
                        <a:rPr lang="en-US" sz="1200" dirty="0"/>
                        <a:t>(over 10 years)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6546714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en-US" dirty="0"/>
                        <a:t>Lower provider tax/assessment threshold</a:t>
                      </a:r>
                    </a:p>
                    <a:p>
                      <a:r>
                        <a:rPr lang="en-US" sz="1200" dirty="0"/>
                        <a:t>(current federal law allows maximum threshold of 6%)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5% = $48 billion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2.5% = $241 billion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Eliminate = $612 billion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7914024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en-US" dirty="0"/>
                        <a:t>Establish caps on Federal Medicaid Spending </a:t>
                      </a:r>
                    </a:p>
                    <a:p>
                      <a:r>
                        <a:rPr lang="en-US" sz="1400" dirty="0"/>
                        <a:t>(for all eligibility categories)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$459-$742 billion </a:t>
                      </a:r>
                      <a:r>
                        <a:rPr lang="en-US" sz="1800" dirty="0"/>
                        <a:t>– caps on overall spending</a:t>
                      </a:r>
                      <a:endParaRPr lang="en-US" sz="16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$588-$893 billion – caps on spending per enrollee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5203149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en-US" sz="1800" dirty="0"/>
                        <a:t>Reduce Federal Medicaid Matching Rates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$69 billion – same matching rate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$530 billion – remove FMAP floor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$561 billion – Reduce ACA expansion population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23564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06516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4A2DD86-F45F-9897-D0E8-4468A6D05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>
                <a:latin typeface="+mj-lt"/>
              </a:rPr>
              <a:t>CBO Deficit Reduction Options Dec. 2024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48CCA1A1-CC2C-C826-B256-34BBDE7E53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1047472"/>
              </p:ext>
            </p:extLst>
          </p:nvPr>
        </p:nvGraphicFramePr>
        <p:xfrm>
          <a:off x="1169764" y="1868085"/>
          <a:ext cx="9985916" cy="3825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35547">
                  <a:extLst>
                    <a:ext uri="{9D8B030D-6E8A-4147-A177-3AD203B41FA5}">
                      <a16:colId xmlns:a16="http://schemas.microsoft.com/office/drawing/2014/main" val="1369862013"/>
                    </a:ext>
                  </a:extLst>
                </a:gridCol>
                <a:gridCol w="3450369">
                  <a:extLst>
                    <a:ext uri="{9D8B030D-6E8A-4147-A177-3AD203B41FA5}">
                      <a16:colId xmlns:a16="http://schemas.microsoft.com/office/drawing/2014/main" val="55150513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Medicare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29809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Proposed Policy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Federal Spending Reduction</a:t>
                      </a:r>
                    </a:p>
                    <a:p>
                      <a:pPr algn="ctr"/>
                      <a:r>
                        <a:rPr lang="en-US" sz="1200" dirty="0"/>
                        <a:t>(over 10 years)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74183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Reduce payments to hospital outpatient departments (site-neutral)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All off-campus &amp; on-campus = $156.9 billion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Drug administration services = $5.6 billion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Imaging services all off-campus = $7.6 billion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57166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Reduce payments for drugs delivered by 340B hospitals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ASP-22.5% = $73.5 billion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ASP = $15.4 billion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09770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Reduce federal benchmark payments to MA plans by 10%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$489 billion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35704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Modify payments to MA Plans for health risk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$124 billion - $1 trillion***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38939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Reduce Medicare coverage of allowable bad debt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45% = $16.7 billion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25% = $33.2 billion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Eliminate = $54.1 billion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03221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Consolidate Medicare DGME &amp; IME payments for teaching hospitals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CPU growth rate = $94 billion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CPU-1% growth rate = $103 billion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93905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86619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22B32-AC5C-71BD-3497-E6AEA92EA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Provider Threats: Tariff Increases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19CC57-3045-A758-ABBC-788C72402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2108201"/>
            <a:ext cx="10620587" cy="3760891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Trump will raise tariffs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latin typeface="+mj-lt"/>
              </a:rPr>
              <a:t>Likely through executive action, but universal hikes are unlikely on day one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latin typeface="+mj-lt"/>
              </a:rPr>
              <a:t>Trump could gradually increase tariffs over several months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500" dirty="0">
                <a:latin typeface="+mj-lt"/>
              </a:rPr>
              <a:t>10% global tariff across all imports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500" dirty="0">
                <a:latin typeface="+mj-lt"/>
              </a:rPr>
              <a:t>Additional 65% tariff on imports from China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500" dirty="0">
                <a:latin typeface="+mj-lt"/>
              </a:rPr>
              <a:t>Additional 25% tariff on imports from Canada and Mexico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Economic and policy considerations will dictate Trump’s actions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latin typeface="+mj-lt"/>
              </a:rPr>
              <a:t>Tariff hikes could lead to price increases and supply chain issues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latin typeface="+mj-lt"/>
              </a:rPr>
              <a:t>Wall street doesn’t appear to be concerned – view tariff threats as tool for diplomatic leverage, not economic disruption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latin typeface="+mj-lt"/>
              </a:rPr>
              <a:t>Cabinet secretaries hold differing approaches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500" dirty="0">
                <a:latin typeface="+mj-lt"/>
              </a:rPr>
              <a:t>Treasury Secretary nominee Scott </a:t>
            </a:r>
            <a:r>
              <a:rPr lang="en-US" sz="1500" dirty="0" err="1">
                <a:latin typeface="+mj-lt"/>
              </a:rPr>
              <a:t>Bessent</a:t>
            </a:r>
            <a:r>
              <a:rPr lang="en-US" sz="1500" dirty="0">
                <a:latin typeface="+mj-lt"/>
              </a:rPr>
              <a:t> favors layered, gradual moves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500" dirty="0">
                <a:latin typeface="+mj-lt"/>
              </a:rPr>
              <a:t>Commerce Secretary nominee Howard </a:t>
            </a:r>
            <a:r>
              <a:rPr lang="en-US" sz="1500" dirty="0" err="1">
                <a:latin typeface="+mj-lt"/>
              </a:rPr>
              <a:t>Lutnick</a:t>
            </a:r>
            <a:r>
              <a:rPr lang="en-US" sz="1500" dirty="0">
                <a:latin typeface="+mj-lt"/>
              </a:rPr>
              <a:t> wants to “tariff the heck out of the world and keep them out”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1800" dirty="0">
              <a:latin typeface="+mj-lt"/>
            </a:endParaRPr>
          </a:p>
          <a:p>
            <a:pPr lvl="2">
              <a:buFont typeface="Wingdings" panose="05000000000000000000" pitchFamily="2" charset="2"/>
              <a:buChar char="§"/>
            </a:pPr>
            <a:endParaRPr lang="en-US" sz="1200" dirty="0">
              <a:latin typeface="+mj-lt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en-US" sz="1600" dirty="0"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77975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C488CC2-1ECF-D00B-F1FA-04953A00D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493" y="2117096"/>
            <a:ext cx="10058400" cy="1450757"/>
          </a:xfrm>
        </p:spPr>
        <p:txBody>
          <a:bodyPr/>
          <a:lstStyle/>
          <a:p>
            <a:pPr algn="ctr"/>
            <a:r>
              <a:rPr lang="en-US" dirty="0"/>
              <a:t>What To Expect In 2025</a:t>
            </a:r>
          </a:p>
        </p:txBody>
      </p:sp>
    </p:spTree>
    <p:extLst>
      <p:ext uri="{BB962C8B-B14F-4D97-AF65-F5344CB8AC3E}">
        <p14:creationId xmlns:p14="http://schemas.microsoft.com/office/powerpoint/2010/main" val="21984293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81F3B-F316-8611-BBC5-604EFBD50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Provider Threats: Border/Immigration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91BD9D-5773-C02F-37E6-64FF5E3BC1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Trump will increase deportations – could significantly impact health care workforce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Trump Administration could consider restricting H1-B visas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>
                <a:latin typeface="+mj-lt"/>
              </a:rPr>
              <a:t>Tried to limit H1-B visas during first term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>
                <a:latin typeface="+mj-lt"/>
              </a:rPr>
              <a:t>SCOTUS Chevron ruling could hamper Administration’s ability to implement major policy changes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>
                <a:latin typeface="+mj-lt"/>
              </a:rPr>
              <a:t>Pressure from tech and business community could slow Administration’s ambitions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Administration could attempt to end birthright citizenship via Executive Order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>
                <a:latin typeface="+mj-lt"/>
              </a:rPr>
              <a:t>14</a:t>
            </a:r>
            <a:r>
              <a:rPr lang="en-US" sz="1600" baseline="30000" dirty="0">
                <a:latin typeface="+mj-lt"/>
              </a:rPr>
              <a:t>th</a:t>
            </a:r>
            <a:r>
              <a:rPr lang="en-US" sz="1600" dirty="0">
                <a:latin typeface="+mj-lt"/>
              </a:rPr>
              <a:t> Amendment to Constitution – grants citizenship to “all persons born or naturalized” in U.S.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000" dirty="0"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570509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6C25B-6F9E-A543-F3F3-4E40CDD04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Provider Implications: RFK, Jr.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1A2148-98FE-0E8B-52C0-6A75AC63B6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Make America Healthy Again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>
                <a:latin typeface="+mj-lt"/>
              </a:rPr>
              <a:t>Opposes vaccines and vaccine mandates, supports vaccine choice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>
                <a:latin typeface="+mj-lt"/>
              </a:rPr>
              <a:t>Favors overhauling federal public health agencies, including NIH, CDA, and FDA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>
                <a:latin typeface="+mj-lt"/>
              </a:rPr>
              <a:t>Calls for immediate end to fluoridation in U.S. drinking water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>
                <a:latin typeface="+mj-lt"/>
              </a:rPr>
              <a:t>Emphasis on reducing chronic disease and prevention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>
                <a:latin typeface="+mj-lt"/>
              </a:rPr>
              <a:t>Supports limiting/banning ultra-processed foods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>
                <a:latin typeface="+mj-lt"/>
              </a:rPr>
              <a:t>Unknown: will MAHA be incorporated into possible Medicaid reforms? 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21033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7">
            <a:extLst>
              <a:ext uri="{FF2B5EF4-FFF2-40B4-BE49-F238E27FC236}">
                <a16:creationId xmlns:a16="http://schemas.microsoft.com/office/drawing/2014/main" id="{0180B7C3-17DB-42BF-97D0-2C47A6AAEB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1" y="147936"/>
            <a:ext cx="18473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378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defTabSz="914378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1" name="Rectangle 28">
            <a:extLst>
              <a:ext uri="{FF2B5EF4-FFF2-40B4-BE49-F238E27FC236}">
                <a16:creationId xmlns:a16="http://schemas.microsoft.com/office/drawing/2014/main" id="{B4A83BDB-75C9-4C88-AB0A-B731D24AAC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1" y="9438"/>
            <a:ext cx="18473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378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defTabSz="914378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defTabSz="914378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FA28D00-A371-4287-A172-6C7B575EC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142694"/>
            <a:ext cx="10058400" cy="1724456"/>
          </a:xfrm>
        </p:spPr>
        <p:txBody>
          <a:bodyPr>
            <a:normAutofit/>
          </a:bodyPr>
          <a:lstStyle/>
          <a:p>
            <a:pPr algn="ctr"/>
            <a:r>
              <a:rPr lang="en-US" spc="300" dirty="0"/>
              <a:t>Thank you for your time.</a:t>
            </a:r>
            <a:br>
              <a:rPr lang="en-US" spc="300" dirty="0"/>
            </a:br>
            <a:r>
              <a:rPr lang="en-US" spc="3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63755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AA867-221E-CD65-1016-1F565620A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Trump Administration 2.0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87B94E-EAD4-C48F-EE8A-5BC8BB8F80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600" dirty="0">
                <a:latin typeface="+mj-lt"/>
              </a:rPr>
              <a:t>Appetite for Disruption…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Controversial cabinet &amp; leadership nominations – Hegseth, Gabbard, McMahon, RKF Jr, Dr. Oz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Day one executive orders – Border security/deportations, DEI, gender-affirming care…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Tariffs on imports – hospital implications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Roll back certain Biden/Harris regulations (repealed 16 Obama regs in first term)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Make America Healthy Again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Medicaid on the chopping block (Project 2025 and Paragon Institute)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Chip away at Obamacare/ACA, Inflation Reduction Act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DOGE – Elon Musk &amp; Vivek Ramaswamy </a:t>
            </a:r>
          </a:p>
        </p:txBody>
      </p:sp>
    </p:spTree>
    <p:extLst>
      <p:ext uri="{BB962C8B-B14F-4D97-AF65-F5344CB8AC3E}">
        <p14:creationId xmlns:p14="http://schemas.microsoft.com/office/powerpoint/2010/main" val="3463784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id="{D7221379-9F63-BC9E-D9A9-869472D29C75}"/>
              </a:ext>
            </a:extLst>
          </p:cNvPr>
          <p:cNvSpPr txBox="1"/>
          <p:nvPr/>
        </p:nvSpPr>
        <p:spPr>
          <a:xfrm>
            <a:off x="6850412" y="4112704"/>
            <a:ext cx="1371600" cy="457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>
              <a:spcAft>
                <a:spcPts val="300"/>
              </a:spcAft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</a:rPr>
              <a:t>DOGE</a:t>
            </a:r>
          </a:p>
          <a:p>
            <a:pPr algn="ctr">
              <a:spcAft>
                <a:spcPts val="300"/>
              </a:spcAft>
            </a:pPr>
            <a:r>
              <a:rPr lang="en-US" sz="1050" dirty="0"/>
              <a:t>Elon Musk</a:t>
            </a:r>
          </a:p>
        </p:txBody>
      </p:sp>
      <p:pic>
        <p:nvPicPr>
          <p:cNvPr id="51" name="Picture 10">
            <a:extLst>
              <a:ext uri="{FF2B5EF4-FFF2-40B4-BE49-F238E27FC236}">
                <a16:creationId xmlns:a16="http://schemas.microsoft.com/office/drawing/2014/main" id="{10510EFC-22A3-02A6-E73E-E1F01208D8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 bwMode="auto">
          <a:xfrm>
            <a:off x="7097122" y="3309521"/>
            <a:ext cx="822960" cy="82296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717A4A-EFAD-E487-B541-985510EEE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Key Trump Administration Personnel Picks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6FCF9F-6F1F-06F7-71C5-53A7F81D8247}"/>
              </a:ext>
            </a:extLst>
          </p:cNvPr>
          <p:cNvSpPr txBox="1"/>
          <p:nvPr/>
        </p:nvSpPr>
        <p:spPr>
          <a:xfrm>
            <a:off x="2160989" y="6224624"/>
            <a:ext cx="484632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bg2">
                    <a:lumMod val="50000"/>
                  </a:schemeClr>
                </a:solidFill>
              </a:rPr>
              <a:t>SOURCE</a:t>
            </a:r>
            <a:r>
              <a:rPr lang="en-US" sz="700" spc="200" dirty="0">
                <a:solidFill>
                  <a:schemeClr val="accent2"/>
                </a:solidFill>
              </a:rPr>
              <a:t>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Politico.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A1047F-5CAB-3000-D635-D9AD101393D7}"/>
              </a:ext>
            </a:extLst>
          </p:cNvPr>
          <p:cNvSpPr txBox="1"/>
          <p:nvPr/>
        </p:nvSpPr>
        <p:spPr>
          <a:xfrm>
            <a:off x="2160990" y="6346957"/>
            <a:ext cx="26853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accent1"/>
                </a:solidFill>
              </a:rPr>
              <a:t>PRESENTATION CENTER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12/5/24</a:t>
            </a:r>
          </a:p>
        </p:txBody>
      </p:sp>
      <p:pic>
        <p:nvPicPr>
          <p:cNvPr id="58" name="Picture 10">
            <a:extLst>
              <a:ext uri="{FF2B5EF4-FFF2-40B4-BE49-F238E27FC236}">
                <a16:creationId xmlns:a16="http://schemas.microsoft.com/office/drawing/2014/main" id="{898AC9CF-DAC9-D3BA-05CC-1DCAB269C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/>
        </p:blipFill>
        <p:spPr bwMode="auto">
          <a:xfrm>
            <a:off x="7179856" y="4740534"/>
            <a:ext cx="822960" cy="82296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682689D0-169C-F7FC-4409-0A241F9736F4}"/>
              </a:ext>
            </a:extLst>
          </p:cNvPr>
          <p:cNvSpPr txBox="1"/>
          <p:nvPr/>
        </p:nvSpPr>
        <p:spPr>
          <a:xfrm>
            <a:off x="6963223" y="5598937"/>
            <a:ext cx="1371600" cy="457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>
              <a:spcAft>
                <a:spcPts val="300"/>
              </a:spcAft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</a:rPr>
              <a:t>BORDER CZAR</a:t>
            </a:r>
          </a:p>
          <a:p>
            <a:pPr algn="ctr">
              <a:spcAft>
                <a:spcPts val="300"/>
              </a:spcAft>
            </a:pPr>
            <a:r>
              <a:rPr lang="en-US" sz="1050" dirty="0"/>
              <a:t>Tom Homan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F22BB58-298D-2671-7829-4782FE6D3F22}"/>
              </a:ext>
            </a:extLst>
          </p:cNvPr>
          <p:cNvSpPr txBox="1"/>
          <p:nvPr/>
        </p:nvSpPr>
        <p:spPr>
          <a:xfrm>
            <a:off x="8380613" y="4135077"/>
            <a:ext cx="1371600" cy="457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>
              <a:spcAft>
                <a:spcPts val="300"/>
              </a:spcAft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</a:rPr>
              <a:t>DOGE</a:t>
            </a:r>
          </a:p>
          <a:p>
            <a:pPr algn="ctr">
              <a:spcAft>
                <a:spcPts val="300"/>
              </a:spcAft>
            </a:pPr>
            <a:r>
              <a:rPr lang="en-US" sz="1050" dirty="0"/>
              <a:t>Vivek Ramaswamy</a:t>
            </a:r>
          </a:p>
        </p:txBody>
      </p:sp>
      <p:pic>
        <p:nvPicPr>
          <p:cNvPr id="63" name="Picture 10">
            <a:extLst>
              <a:ext uri="{FF2B5EF4-FFF2-40B4-BE49-F238E27FC236}">
                <a16:creationId xmlns:a16="http://schemas.microsoft.com/office/drawing/2014/main" id="{1F250D36-B9B2-5074-986B-CFCECC46E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/>
          <a:stretch/>
        </p:blipFill>
        <p:spPr bwMode="auto">
          <a:xfrm>
            <a:off x="8621832" y="3315540"/>
            <a:ext cx="822960" cy="82296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7" name="TextBox 1026">
            <a:extLst>
              <a:ext uri="{FF2B5EF4-FFF2-40B4-BE49-F238E27FC236}">
                <a16:creationId xmlns:a16="http://schemas.microsoft.com/office/drawing/2014/main" id="{FF90D5DE-B33B-5912-C73F-839FDEDD952C}"/>
              </a:ext>
            </a:extLst>
          </p:cNvPr>
          <p:cNvSpPr txBox="1"/>
          <p:nvPr/>
        </p:nvSpPr>
        <p:spPr>
          <a:xfrm>
            <a:off x="2576489" y="4129072"/>
            <a:ext cx="1371600" cy="457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>
              <a:spcAft>
                <a:spcPts val="300"/>
              </a:spcAft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</a:rPr>
              <a:t>FDA</a:t>
            </a:r>
          </a:p>
          <a:p>
            <a:pPr algn="ctr">
              <a:spcAft>
                <a:spcPts val="300"/>
              </a:spcAft>
            </a:pPr>
            <a:r>
              <a:rPr lang="en-US" sz="1050" dirty="0"/>
              <a:t>Marty Makary</a:t>
            </a:r>
          </a:p>
        </p:txBody>
      </p:sp>
      <p:pic>
        <p:nvPicPr>
          <p:cNvPr id="1033" name="Google Shape;437;p19">
            <a:extLst>
              <a:ext uri="{FF2B5EF4-FFF2-40B4-BE49-F238E27FC236}">
                <a16:creationId xmlns:a16="http://schemas.microsoft.com/office/drawing/2014/main" id="{36248364-54B3-1ACE-2067-238C591613B7}"/>
              </a:ext>
            </a:extLst>
          </p:cNvPr>
          <p:cNvPicPr preferRelativeResize="0"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6188" y="3300051"/>
            <a:ext cx="825812" cy="825812"/>
          </a:xfrm>
          <a:prstGeom prst="roundRect">
            <a:avLst>
              <a:gd name="adj" fmla="val 12426"/>
            </a:avLst>
          </a:prstGeom>
          <a:noFill/>
          <a:ln>
            <a:noFill/>
          </a:ln>
        </p:spPr>
      </p:pic>
      <p:sp>
        <p:nvSpPr>
          <p:cNvPr id="1035" name="TextBox 1034">
            <a:extLst>
              <a:ext uri="{FF2B5EF4-FFF2-40B4-BE49-F238E27FC236}">
                <a16:creationId xmlns:a16="http://schemas.microsoft.com/office/drawing/2014/main" id="{792D3FA9-51D1-1388-12D4-C7544C10A6EE}"/>
              </a:ext>
            </a:extLst>
          </p:cNvPr>
          <p:cNvSpPr txBox="1"/>
          <p:nvPr/>
        </p:nvSpPr>
        <p:spPr>
          <a:xfrm>
            <a:off x="3948089" y="2690473"/>
            <a:ext cx="1371600" cy="457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>
              <a:spcAft>
                <a:spcPts val="300"/>
              </a:spcAft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</a:rPr>
              <a:t>CMS</a:t>
            </a:r>
          </a:p>
          <a:p>
            <a:pPr algn="ctr">
              <a:spcAft>
                <a:spcPts val="300"/>
              </a:spcAft>
            </a:pPr>
            <a:r>
              <a:rPr lang="en-US" sz="1050" dirty="0"/>
              <a:t>Mehmet Oz</a:t>
            </a:r>
          </a:p>
        </p:txBody>
      </p:sp>
      <p:pic>
        <p:nvPicPr>
          <p:cNvPr id="1036" name="Picture 1035">
            <a:extLst>
              <a:ext uri="{FF2B5EF4-FFF2-40B4-BE49-F238E27FC236}">
                <a16:creationId xmlns:a16="http://schemas.microsoft.com/office/drawing/2014/main" id="{119BDE36-7BF4-3DAD-E7EB-1625C85A88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/>
          <a:stretch/>
        </p:blipFill>
        <p:spPr>
          <a:xfrm>
            <a:off x="4224569" y="1852697"/>
            <a:ext cx="822960" cy="822960"/>
          </a:xfrm>
          <a:prstGeom prst="roundRect">
            <a:avLst/>
          </a:prstGeom>
        </p:spPr>
      </p:pic>
      <p:sp>
        <p:nvSpPr>
          <p:cNvPr id="1037" name="TextBox 1036">
            <a:extLst>
              <a:ext uri="{FF2B5EF4-FFF2-40B4-BE49-F238E27FC236}">
                <a16:creationId xmlns:a16="http://schemas.microsoft.com/office/drawing/2014/main" id="{7299780A-ADF5-C32A-A438-61FA2B79F7DD}"/>
              </a:ext>
            </a:extLst>
          </p:cNvPr>
          <p:cNvSpPr txBox="1"/>
          <p:nvPr/>
        </p:nvSpPr>
        <p:spPr>
          <a:xfrm>
            <a:off x="6732989" y="2700913"/>
            <a:ext cx="1371600" cy="457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>
              <a:spcAft>
                <a:spcPts val="300"/>
              </a:spcAft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</a:rPr>
              <a:t>CDC</a:t>
            </a:r>
          </a:p>
          <a:p>
            <a:pPr algn="ctr">
              <a:spcAft>
                <a:spcPts val="300"/>
              </a:spcAft>
            </a:pPr>
            <a:r>
              <a:rPr lang="en-US" sz="1050" dirty="0"/>
              <a:t>Dave Weldon</a:t>
            </a:r>
          </a:p>
        </p:txBody>
      </p:sp>
      <p:pic>
        <p:nvPicPr>
          <p:cNvPr id="1038" name="Picture 1037">
            <a:extLst>
              <a:ext uri="{FF2B5EF4-FFF2-40B4-BE49-F238E27FC236}">
                <a16:creationId xmlns:a16="http://schemas.microsoft.com/office/drawing/2014/main" id="{BB02CA74-E2D2-C5B6-7EDF-6C8EC48381A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47179" y="1889164"/>
            <a:ext cx="822960" cy="822960"/>
          </a:xfrm>
          <a:prstGeom prst="roundRect">
            <a:avLst/>
          </a:prstGeom>
        </p:spPr>
      </p:pic>
      <p:sp>
        <p:nvSpPr>
          <p:cNvPr id="1039" name="TextBox 1038">
            <a:extLst>
              <a:ext uri="{FF2B5EF4-FFF2-40B4-BE49-F238E27FC236}">
                <a16:creationId xmlns:a16="http://schemas.microsoft.com/office/drawing/2014/main" id="{6201F6ED-0520-6A1A-EDFD-35E276BC41DB}"/>
              </a:ext>
            </a:extLst>
          </p:cNvPr>
          <p:cNvSpPr txBox="1"/>
          <p:nvPr/>
        </p:nvSpPr>
        <p:spPr>
          <a:xfrm>
            <a:off x="8334823" y="2670947"/>
            <a:ext cx="1371600" cy="457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>
              <a:spcAft>
                <a:spcPts val="300"/>
              </a:spcAft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</a:rPr>
              <a:t>NIH</a:t>
            </a:r>
          </a:p>
          <a:p>
            <a:pPr algn="ctr"/>
            <a:r>
              <a:rPr lang="en-US" sz="1050" dirty="0">
                <a:cs typeface="Arial" panose="020B0604020202020204" pitchFamily="34" charset="0"/>
              </a:rPr>
              <a:t>Jay Bhattacharya</a:t>
            </a:r>
          </a:p>
        </p:txBody>
      </p:sp>
      <p:pic>
        <p:nvPicPr>
          <p:cNvPr id="1040" name="Picture 1039">
            <a:extLst>
              <a:ext uri="{FF2B5EF4-FFF2-40B4-BE49-F238E27FC236}">
                <a16:creationId xmlns:a16="http://schemas.microsoft.com/office/drawing/2014/main" id="{3BF3EEA3-4BEF-CA1A-C495-734EE28296D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05520" y="1862804"/>
            <a:ext cx="822960" cy="822960"/>
          </a:xfrm>
          <a:prstGeom prst="roundRect">
            <a:avLst/>
          </a:prstGeom>
        </p:spPr>
      </p:pic>
      <p:sp>
        <p:nvSpPr>
          <p:cNvPr id="1042" name="TextBox 1041">
            <a:extLst>
              <a:ext uri="{FF2B5EF4-FFF2-40B4-BE49-F238E27FC236}">
                <a16:creationId xmlns:a16="http://schemas.microsoft.com/office/drawing/2014/main" id="{3ECE7AA7-81FD-6A99-27F7-1BB3292D30AF}"/>
              </a:ext>
            </a:extLst>
          </p:cNvPr>
          <p:cNvSpPr txBox="1"/>
          <p:nvPr/>
        </p:nvSpPr>
        <p:spPr>
          <a:xfrm>
            <a:off x="5456539" y="5598937"/>
            <a:ext cx="1371600" cy="457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>
              <a:spcAft>
                <a:spcPts val="300"/>
              </a:spcAft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</a:rPr>
              <a:t>IRS</a:t>
            </a:r>
          </a:p>
          <a:p>
            <a:pPr algn="ctr">
              <a:spcAft>
                <a:spcPts val="300"/>
              </a:spcAft>
            </a:pPr>
            <a:r>
              <a:rPr lang="en-US" sz="1050" dirty="0"/>
              <a:t>Billy Long</a:t>
            </a:r>
          </a:p>
        </p:txBody>
      </p:sp>
      <p:pic>
        <p:nvPicPr>
          <p:cNvPr id="1045" name="Picture 2">
            <a:extLst>
              <a:ext uri="{FF2B5EF4-FFF2-40B4-BE49-F238E27FC236}">
                <a16:creationId xmlns:a16="http://schemas.microsoft.com/office/drawing/2014/main" id="{FD868672-5569-9899-8F9C-B2CA72BFA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47628" y="4759510"/>
            <a:ext cx="822960" cy="82296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Google Shape;437;p19">
            <a:extLst>
              <a:ext uri="{FF2B5EF4-FFF2-40B4-BE49-F238E27FC236}">
                <a16:creationId xmlns:a16="http://schemas.microsoft.com/office/drawing/2014/main" id="{22C5A9CE-D62F-3C38-2B56-1BC688426B77}"/>
              </a:ext>
            </a:extLst>
          </p:cNvPr>
          <p:cNvPicPr preferRelativeResize="0"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9760" y="3302903"/>
            <a:ext cx="822960" cy="822960"/>
          </a:xfrm>
          <a:prstGeom prst="roundRect">
            <a:avLst>
              <a:gd name="adj" fmla="val 12426"/>
            </a:avLst>
          </a:prstGeom>
          <a:noFill/>
          <a:ln>
            <a:noFill/>
          </a:ln>
        </p:spPr>
      </p:pic>
      <p:sp>
        <p:nvSpPr>
          <p:cNvPr id="1047" name="TextBox 1046">
            <a:extLst>
              <a:ext uri="{FF2B5EF4-FFF2-40B4-BE49-F238E27FC236}">
                <a16:creationId xmlns:a16="http://schemas.microsoft.com/office/drawing/2014/main" id="{B733872A-AB5C-8519-28A4-A4F707AD4E92}"/>
              </a:ext>
            </a:extLst>
          </p:cNvPr>
          <p:cNvSpPr txBox="1"/>
          <p:nvPr/>
        </p:nvSpPr>
        <p:spPr>
          <a:xfrm>
            <a:off x="4002695" y="4158878"/>
            <a:ext cx="1371600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>
              <a:spcAft>
                <a:spcPts val="300"/>
              </a:spcAft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</a:rPr>
              <a:t>SURGEON GENERAL</a:t>
            </a:r>
          </a:p>
          <a:p>
            <a:pPr algn="ctr"/>
            <a:r>
              <a:rPr lang="en-US" sz="1050" dirty="0">
                <a:cs typeface="Arial" panose="020B0604020202020204" pitchFamily="34" charset="0"/>
              </a:rPr>
              <a:t>Janette Nesheiwat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B42CFC-0542-9D32-9015-BD536365AC73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5356" t="2740" r="4116" b="43580"/>
          <a:stretch/>
        </p:blipFill>
        <p:spPr>
          <a:xfrm>
            <a:off x="5678441" y="3308139"/>
            <a:ext cx="822960" cy="822960"/>
          </a:xfrm>
          <a:prstGeom prst="roundRect">
            <a:avLst/>
          </a:prstGeom>
          <a:ln w="12700"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153608-EA97-28A5-382E-3FA84CF68EC3}"/>
              </a:ext>
            </a:extLst>
          </p:cNvPr>
          <p:cNvSpPr txBox="1"/>
          <p:nvPr/>
        </p:nvSpPr>
        <p:spPr>
          <a:xfrm>
            <a:off x="5446107" y="4132481"/>
            <a:ext cx="1371600" cy="457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>
              <a:spcAft>
                <a:spcPts val="300"/>
              </a:spcAft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</a:rPr>
              <a:t>FTC</a:t>
            </a:r>
          </a:p>
          <a:p>
            <a:pPr algn="ctr">
              <a:spcAft>
                <a:spcPts val="300"/>
              </a:spcAft>
            </a:pPr>
            <a:r>
              <a:rPr lang="en-US" sz="1050" dirty="0"/>
              <a:t>Andrew Ferguson</a:t>
            </a:r>
          </a:p>
        </p:txBody>
      </p:sp>
      <p:pic>
        <p:nvPicPr>
          <p:cNvPr id="5" name="Google Shape;437;p19">
            <a:extLst>
              <a:ext uri="{FF2B5EF4-FFF2-40B4-BE49-F238E27FC236}">
                <a16:creationId xmlns:a16="http://schemas.microsoft.com/office/drawing/2014/main" id="{2590EAA5-7D1B-8CAA-81C5-07E7E58779BA}"/>
              </a:ext>
            </a:extLst>
          </p:cNvPr>
          <p:cNvPicPr preferRelativeResize="0"/>
          <p:nvPr/>
        </p:nvPicPr>
        <p:blipFill rotWithShape="1">
          <a:blip r:embed="rId1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4520" y="1852697"/>
            <a:ext cx="822960" cy="822960"/>
          </a:xfrm>
          <a:prstGeom prst="roundRect">
            <a:avLst>
              <a:gd name="adj" fmla="val 12426"/>
            </a:avLst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10D7CE-E736-FEE7-A650-50314617D88C}"/>
              </a:ext>
            </a:extLst>
          </p:cNvPr>
          <p:cNvSpPr txBox="1"/>
          <p:nvPr/>
        </p:nvSpPr>
        <p:spPr>
          <a:xfrm>
            <a:off x="5352855" y="2693328"/>
            <a:ext cx="1371600" cy="457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>
              <a:spcAft>
                <a:spcPts val="300"/>
              </a:spcAft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</a:rPr>
              <a:t>OMB</a:t>
            </a:r>
          </a:p>
          <a:p>
            <a:pPr algn="ctr">
              <a:spcAft>
                <a:spcPts val="300"/>
              </a:spcAft>
            </a:pPr>
            <a:r>
              <a:rPr lang="en-US" sz="1050" dirty="0"/>
              <a:t>Russell Vought</a:t>
            </a:r>
          </a:p>
        </p:txBody>
      </p:sp>
      <p:pic>
        <p:nvPicPr>
          <p:cNvPr id="7" name="Picture 6" descr="RFK Jr accuses Trump, Biden of ...">
            <a:extLst>
              <a:ext uri="{FF2B5EF4-FFF2-40B4-BE49-F238E27FC236}">
                <a16:creationId xmlns:a16="http://schemas.microsoft.com/office/drawing/2014/main" id="{73768E0A-84A9-0684-0B3E-6CD504E627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068"/>
          <a:stretch/>
        </p:blipFill>
        <p:spPr bwMode="auto">
          <a:xfrm>
            <a:off x="2763520" y="1862804"/>
            <a:ext cx="822960" cy="822960"/>
          </a:xfrm>
          <a:prstGeom prst="roundRect">
            <a:avLst>
              <a:gd name="adj" fmla="val 11475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8B0FD5-6DEB-2B01-21BF-C9F61051EB68}"/>
              </a:ext>
            </a:extLst>
          </p:cNvPr>
          <p:cNvSpPr txBox="1"/>
          <p:nvPr/>
        </p:nvSpPr>
        <p:spPr>
          <a:xfrm>
            <a:off x="2489201" y="2693328"/>
            <a:ext cx="1371600" cy="457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>
              <a:spcAft>
                <a:spcPts val="300"/>
              </a:spcAft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</a:rPr>
              <a:t>HHS</a:t>
            </a:r>
          </a:p>
          <a:p>
            <a:pPr algn="ctr">
              <a:spcAft>
                <a:spcPts val="300"/>
              </a:spcAft>
            </a:pPr>
            <a:r>
              <a:rPr lang="en-US" sz="1050" dirty="0"/>
              <a:t>RFK Jr.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999918C6-30C5-8A9A-C3D1-3BDFDE770A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" t="8700" r="-438" b="6464"/>
          <a:stretch/>
        </p:blipFill>
        <p:spPr bwMode="auto">
          <a:xfrm>
            <a:off x="4259760" y="4740534"/>
            <a:ext cx="822960" cy="82296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FE2E8B-47C2-AFED-A1C0-FE08E4B149AD}"/>
              </a:ext>
            </a:extLst>
          </p:cNvPr>
          <p:cNvSpPr txBox="1"/>
          <p:nvPr/>
        </p:nvSpPr>
        <p:spPr>
          <a:xfrm>
            <a:off x="4084939" y="5647315"/>
            <a:ext cx="1371600" cy="457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>
              <a:spcAft>
                <a:spcPts val="300"/>
              </a:spcAft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</a:rPr>
              <a:t>AI/CRYPTO CZAR</a:t>
            </a:r>
          </a:p>
          <a:p>
            <a:pPr algn="ctr">
              <a:spcAft>
                <a:spcPts val="300"/>
              </a:spcAft>
            </a:pPr>
            <a:r>
              <a:rPr lang="en-US" sz="1050" dirty="0"/>
              <a:t>David Sacks</a:t>
            </a:r>
          </a:p>
        </p:txBody>
      </p:sp>
    </p:spTree>
    <p:extLst>
      <p:ext uri="{BB962C8B-B14F-4D97-AF65-F5344CB8AC3E}">
        <p14:creationId xmlns:p14="http://schemas.microsoft.com/office/powerpoint/2010/main" val="713521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A20C1-E009-0B98-3C12-1AF5EC374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119</a:t>
            </a:r>
            <a:r>
              <a:rPr lang="en-US" sz="4400" baseline="30000" dirty="0"/>
              <a:t>th</a:t>
            </a:r>
            <a:r>
              <a:rPr lang="en-US" sz="4400" dirty="0"/>
              <a:t> Congress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7DB723-7EFF-F2DE-5226-BD9F203FA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631" y="1842295"/>
            <a:ext cx="7056732" cy="407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654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A6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9C716A-7D2E-7559-4BB1-DCDFF91D93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579C5-6F38-A688-4DA6-04555B626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9201" y="683659"/>
            <a:ext cx="7339814" cy="723622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en-US" sz="4400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New Committee leaders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D6DAAD-DA17-B480-A139-6ABF45FBD8BF}"/>
              </a:ext>
            </a:extLst>
          </p:cNvPr>
          <p:cNvSpPr txBox="1"/>
          <p:nvPr/>
        </p:nvSpPr>
        <p:spPr>
          <a:xfrm>
            <a:off x="2160990" y="6346957"/>
            <a:ext cx="26853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700" spc="200" dirty="0">
                <a:solidFill>
                  <a:srgbClr val="5B9BD5"/>
                </a:solidFill>
                <a:latin typeface="Arial"/>
              </a:rPr>
              <a:t>PRESENTATION CENTER </a:t>
            </a:r>
            <a:r>
              <a:rPr lang="en-US" sz="700" dirty="0">
                <a:solidFill>
                  <a:srgbClr val="44546A">
                    <a:lumMod val="75000"/>
                  </a:srgbClr>
                </a:solidFill>
                <a:latin typeface="Arial"/>
              </a:rPr>
              <a:t>1/7/25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2B6BE152-ED77-0885-C54A-587960AA5D12}"/>
              </a:ext>
            </a:extLst>
          </p:cNvPr>
          <p:cNvSpPr/>
          <p:nvPr/>
        </p:nvSpPr>
        <p:spPr>
          <a:xfrm>
            <a:off x="5181586" y="1574111"/>
            <a:ext cx="2286000" cy="30047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200" b="1" dirty="0">
                <a:solidFill>
                  <a:schemeClr val="bg1"/>
                </a:solidFill>
                <a:latin typeface="Arial"/>
              </a:rPr>
              <a:t>COMMITTEE CHAIR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D7920F2C-35A4-6A76-723A-1C46CFDE19A1}"/>
              </a:ext>
            </a:extLst>
          </p:cNvPr>
          <p:cNvSpPr/>
          <p:nvPr/>
        </p:nvSpPr>
        <p:spPr>
          <a:xfrm>
            <a:off x="7545833" y="1590162"/>
            <a:ext cx="2286000" cy="30047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200" b="1" dirty="0">
                <a:solidFill>
                  <a:schemeClr val="bg1"/>
                </a:solidFill>
                <a:latin typeface="Arial"/>
              </a:rPr>
              <a:t>RANKING MEMBER</a:t>
            </a:r>
          </a:p>
        </p:txBody>
      </p:sp>
      <p:sp>
        <p:nvSpPr>
          <p:cNvPr id="5" name="Rectangle: Rounded Corners 10">
            <a:extLst>
              <a:ext uri="{FF2B5EF4-FFF2-40B4-BE49-F238E27FC236}">
                <a16:creationId xmlns:a16="http://schemas.microsoft.com/office/drawing/2014/main" id="{609ED823-5A41-44E4-1F94-9471D35C38A2}"/>
              </a:ext>
            </a:extLst>
          </p:cNvPr>
          <p:cNvSpPr/>
          <p:nvPr/>
        </p:nvSpPr>
        <p:spPr>
          <a:xfrm>
            <a:off x="2489201" y="2819605"/>
            <a:ext cx="7342632" cy="1005840"/>
          </a:xfrm>
          <a:prstGeom prst="roundRect">
            <a:avLst>
              <a:gd name="adj" fmla="val 6832"/>
            </a:avLst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Ins="512064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4675" algn="ctr">
              <a:spcAft>
                <a:spcPts val="300"/>
              </a:spcAft>
            </a:pPr>
            <a:r>
              <a:rPr lang="en-US" sz="1200" b="1" dirty="0">
                <a:solidFill>
                  <a:schemeClr val="bg1"/>
                </a:solidFill>
                <a:latin typeface="Arial"/>
              </a:rPr>
              <a:t>HELP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6D3704F-243F-6C41-94C6-BFA97A96D6C8}"/>
              </a:ext>
            </a:extLst>
          </p:cNvPr>
          <p:cNvSpPr/>
          <p:nvPr/>
        </p:nvSpPr>
        <p:spPr>
          <a:xfrm>
            <a:off x="5181586" y="3555914"/>
            <a:ext cx="2286000" cy="2743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100" b="1" dirty="0">
                <a:solidFill>
                  <a:schemeClr val="bg1"/>
                </a:solidFill>
                <a:latin typeface="Arial"/>
              </a:rPr>
              <a:t>Bill Cassidy (R-LA)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C41DA1F-7EB8-C317-E116-A95ABE2C2570}"/>
              </a:ext>
            </a:extLst>
          </p:cNvPr>
          <p:cNvSpPr/>
          <p:nvPr/>
        </p:nvSpPr>
        <p:spPr>
          <a:xfrm>
            <a:off x="7584956" y="3577859"/>
            <a:ext cx="2286000" cy="2743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100" b="1" dirty="0">
                <a:solidFill>
                  <a:schemeClr val="bg1"/>
                </a:solidFill>
                <a:latin typeface="Arial"/>
              </a:rPr>
              <a:t>Bernie Sanders (I-VT)</a:t>
            </a: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5D8A6DB5-ED5E-C1CF-B92B-63EC71EE4E3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97791" y="2924069"/>
            <a:ext cx="640080" cy="6400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FA8780-3333-5E43-843A-5CDB8239D9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4" t="4313" r="-664" b="15687"/>
          <a:stretch/>
        </p:blipFill>
        <p:spPr>
          <a:xfrm>
            <a:off x="6008435" y="2944569"/>
            <a:ext cx="548640" cy="548640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0B21B2-9161-37EB-14A5-92D66D30619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389" b="15611"/>
          <a:stretch/>
        </p:blipFill>
        <p:spPr>
          <a:xfrm>
            <a:off x="8344859" y="3002485"/>
            <a:ext cx="548640" cy="548640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751D574-94DE-F904-B3D2-220CF3E7B52F}"/>
              </a:ext>
            </a:extLst>
          </p:cNvPr>
          <p:cNvSpPr txBox="1"/>
          <p:nvPr/>
        </p:nvSpPr>
        <p:spPr>
          <a:xfrm>
            <a:off x="2160991" y="6224624"/>
            <a:ext cx="363973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700" spc="200" dirty="0">
                <a:solidFill>
                  <a:schemeClr val="bg1"/>
                </a:solidFill>
                <a:latin typeface="Arial"/>
              </a:rPr>
              <a:t>SOURCE </a:t>
            </a:r>
            <a:r>
              <a:rPr lang="en-US" sz="700" dirty="0">
                <a:solidFill>
                  <a:schemeClr val="bg1"/>
                </a:solidFill>
                <a:latin typeface="Arial"/>
              </a:rPr>
              <a:t>Senate Democrats, Senator John Thune.</a:t>
            </a:r>
          </a:p>
        </p:txBody>
      </p:sp>
      <p:sp>
        <p:nvSpPr>
          <p:cNvPr id="14" name="Rectangle: Rounded Corners 27">
            <a:extLst>
              <a:ext uri="{FF2B5EF4-FFF2-40B4-BE49-F238E27FC236}">
                <a16:creationId xmlns:a16="http://schemas.microsoft.com/office/drawing/2014/main" id="{5BAE3997-9890-5A45-3DA5-3E525329744E}"/>
              </a:ext>
            </a:extLst>
          </p:cNvPr>
          <p:cNvSpPr/>
          <p:nvPr/>
        </p:nvSpPr>
        <p:spPr>
          <a:xfrm>
            <a:off x="2489201" y="1808976"/>
            <a:ext cx="7342632" cy="1005840"/>
          </a:xfrm>
          <a:prstGeom prst="roundRect">
            <a:avLst>
              <a:gd name="adj" fmla="val 6832"/>
            </a:avLst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Ins="512064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4675" algn="ctr">
              <a:spcAft>
                <a:spcPts val="300"/>
              </a:spcAft>
            </a:pPr>
            <a:r>
              <a:rPr lang="en-US" sz="1200" b="1" dirty="0">
                <a:solidFill>
                  <a:schemeClr val="bg1"/>
                </a:solidFill>
                <a:latin typeface="Arial"/>
              </a:rPr>
              <a:t>Finance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F68991B4-B179-AED7-8B47-97278CDF3C93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97791" y="1991856"/>
            <a:ext cx="640080" cy="64008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7FAE0F4-79D0-94E8-65DF-9F26A1EAA28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246" b="16754"/>
          <a:stretch/>
        </p:blipFill>
        <p:spPr>
          <a:xfrm>
            <a:off x="6008435" y="1944918"/>
            <a:ext cx="548640" cy="548640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E26011B-7452-C271-8725-B0F84245131D}"/>
              </a:ext>
            </a:extLst>
          </p:cNvPr>
          <p:cNvSpPr/>
          <p:nvPr/>
        </p:nvSpPr>
        <p:spPr>
          <a:xfrm>
            <a:off x="5120525" y="2557237"/>
            <a:ext cx="2286000" cy="2743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100" b="1" dirty="0">
                <a:solidFill>
                  <a:schemeClr val="bg1"/>
                </a:solidFill>
                <a:latin typeface="Arial"/>
              </a:rPr>
              <a:t>Mike Crapo (R-ID)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1A6D082-E38F-44A6-C8B1-87773CB41A6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466" b="18534"/>
          <a:stretch/>
        </p:blipFill>
        <p:spPr>
          <a:xfrm>
            <a:off x="8344859" y="1989466"/>
            <a:ext cx="548640" cy="548640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B9120BB5-B07F-8AAB-9F37-BC57F051438E}"/>
              </a:ext>
            </a:extLst>
          </p:cNvPr>
          <p:cNvSpPr/>
          <p:nvPr/>
        </p:nvSpPr>
        <p:spPr>
          <a:xfrm>
            <a:off x="7476179" y="2557237"/>
            <a:ext cx="2286000" cy="2743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100" b="1" dirty="0">
                <a:solidFill>
                  <a:schemeClr val="bg1"/>
                </a:solidFill>
                <a:latin typeface="Arial"/>
              </a:rPr>
              <a:t>Ron Wyden (D-OR)</a:t>
            </a:r>
          </a:p>
        </p:txBody>
      </p:sp>
      <p:sp>
        <p:nvSpPr>
          <p:cNvPr id="4" name="Rectangle: Rounded Corners 11">
            <a:extLst>
              <a:ext uri="{FF2B5EF4-FFF2-40B4-BE49-F238E27FC236}">
                <a16:creationId xmlns:a16="http://schemas.microsoft.com/office/drawing/2014/main" id="{4571254D-4E98-D640-C6FC-094747F72365}"/>
              </a:ext>
            </a:extLst>
          </p:cNvPr>
          <p:cNvSpPr/>
          <p:nvPr/>
        </p:nvSpPr>
        <p:spPr>
          <a:xfrm>
            <a:off x="2489201" y="3871851"/>
            <a:ext cx="7342632" cy="1005840"/>
          </a:xfrm>
          <a:prstGeom prst="roundRect">
            <a:avLst>
              <a:gd name="adj" fmla="val 6832"/>
            </a:avLst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Ins="512064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4675" algn="ctr">
              <a:spcAft>
                <a:spcPts val="300"/>
              </a:spcAft>
            </a:pPr>
            <a:r>
              <a:rPr lang="en-US" sz="1200" b="1" dirty="0">
                <a:solidFill>
                  <a:schemeClr val="bg1"/>
                </a:solidFill>
              </a:rPr>
              <a:t>Energy &amp; Commerce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C3FB68-7D22-9C7C-7242-B7C7CCB46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08435" y="3977258"/>
            <a:ext cx="548640" cy="548640"/>
          </a:xfrm>
          <a:prstGeom prst="ellipse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F2BFF40-BD34-E123-1CF6-CF3C68B915A0}"/>
              </a:ext>
            </a:extLst>
          </p:cNvPr>
          <p:cNvSpPr/>
          <p:nvPr/>
        </p:nvSpPr>
        <p:spPr>
          <a:xfrm>
            <a:off x="5260660" y="4580112"/>
            <a:ext cx="2286000" cy="2743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</a:rPr>
              <a:t>Brett Guthrie (R-KY-2)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960BAA-2EC4-5F3B-5AE4-4A97551FA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44859" y="3950271"/>
            <a:ext cx="548640" cy="548640"/>
          </a:xfrm>
          <a:prstGeom prst="ellipse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88FD1EA-FCEB-615C-E9D5-4885C98C4243}"/>
              </a:ext>
            </a:extLst>
          </p:cNvPr>
          <p:cNvSpPr/>
          <p:nvPr/>
        </p:nvSpPr>
        <p:spPr>
          <a:xfrm>
            <a:off x="7667753" y="4560807"/>
            <a:ext cx="2286000" cy="2743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</a:rPr>
              <a:t>Frank Pallone (D-NJ-6)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A30070C-D702-6E7B-50E5-44E5156EE0DC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706556" y="4023612"/>
            <a:ext cx="640080" cy="64008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AD8E7C8-7E08-A891-7DBF-87E455536571}"/>
              </a:ext>
            </a:extLst>
          </p:cNvPr>
          <p:cNvSpPr/>
          <p:nvPr/>
        </p:nvSpPr>
        <p:spPr>
          <a:xfrm>
            <a:off x="2486383" y="4919308"/>
            <a:ext cx="7342632" cy="1005840"/>
          </a:xfrm>
          <a:prstGeom prst="roundRect">
            <a:avLst>
              <a:gd name="adj" fmla="val 6832"/>
            </a:avLst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Ins="512064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4675" algn="ctr">
              <a:spcAft>
                <a:spcPts val="300"/>
              </a:spcAft>
            </a:pPr>
            <a:r>
              <a:rPr lang="en-US" sz="1200" b="1" dirty="0">
                <a:solidFill>
                  <a:schemeClr val="bg1"/>
                </a:solidFill>
              </a:rPr>
              <a:t>Appropriations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E7586D9-0097-DDC1-6378-FE1CDED43D6D}"/>
              </a:ext>
            </a:extLst>
          </p:cNvPr>
          <p:cNvPicPr>
            <a:picLocks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697791" y="5102188"/>
            <a:ext cx="640080" cy="6400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EB4128-C4B3-7662-95C6-1891366AB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08435" y="5049061"/>
            <a:ext cx="548640" cy="548640"/>
          </a:xfrm>
          <a:prstGeom prst="ellipse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9A37D4C-EAA4-C0D2-B30D-5D9C86B922A8}"/>
              </a:ext>
            </a:extLst>
          </p:cNvPr>
          <p:cNvSpPr/>
          <p:nvPr/>
        </p:nvSpPr>
        <p:spPr>
          <a:xfrm>
            <a:off x="5181586" y="5629134"/>
            <a:ext cx="2286000" cy="2743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</a:rPr>
              <a:t>Tom Cole (R-OK-4)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E5F10A7-F215-2AAB-B6AB-A03202FDE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44859" y="5049061"/>
            <a:ext cx="548640" cy="548640"/>
          </a:xfrm>
          <a:prstGeom prst="ellipse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292E896-00E1-E476-7FCF-101E7EEEAFB5}"/>
              </a:ext>
            </a:extLst>
          </p:cNvPr>
          <p:cNvSpPr/>
          <p:nvPr/>
        </p:nvSpPr>
        <p:spPr>
          <a:xfrm>
            <a:off x="7636207" y="5610279"/>
            <a:ext cx="2286000" cy="2743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</a:rPr>
              <a:t>Rosa DeLauro (D-CT-3)</a:t>
            </a:r>
          </a:p>
        </p:txBody>
      </p:sp>
    </p:spTree>
    <p:extLst>
      <p:ext uri="{BB962C8B-B14F-4D97-AF65-F5344CB8AC3E}">
        <p14:creationId xmlns:p14="http://schemas.microsoft.com/office/powerpoint/2010/main" val="4034030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18B77-204C-D84D-8996-00AD06B8C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Republican Controlled Congress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F6A527-8E47-7389-03F8-829C408A32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737360"/>
            <a:ext cx="10541000" cy="4345091"/>
          </a:xfrm>
        </p:spPr>
        <p:txBody>
          <a:bodyPr>
            <a:noAutofit/>
          </a:bodyPr>
          <a:lstStyle/>
          <a:p>
            <a:r>
              <a:rPr lang="en-US" sz="2000" dirty="0">
                <a:latin typeface="+mj-lt"/>
              </a:rPr>
              <a:t>Factors to watch…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New Senate Majority leader – John Thune (R-SD)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Budget reconciliation process to pass Trump/GOP legislative priorities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>
                <a:latin typeface="+mj-lt"/>
              </a:rPr>
              <a:t>One bill or two – Trump doesn’t seem to care, he wants the win more than anything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>
                <a:latin typeface="+mj-lt"/>
              </a:rPr>
              <a:t>Extend 2017 tax cuts and finance border security and deportations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>
                <a:latin typeface="+mj-lt"/>
              </a:rPr>
              <a:t>House Freedom Caucus pressure to cut federal spending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200" dirty="0">
                <a:latin typeface="+mj-lt"/>
              </a:rPr>
              <a:t>Deficit reduction is not enough, will entitlement and discretionary cuts be on the menu?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200" dirty="0">
                <a:latin typeface="+mj-lt"/>
              </a:rPr>
              <a:t>Medicaid cuts (and Medicare provider payment cuts) are on the table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200" dirty="0">
                <a:latin typeface="+mj-lt"/>
              </a:rPr>
              <a:t>House Speaker Mike Johnson (LA) on Jan. 7, 2025 – “No one is coming with the intention of cutting </a:t>
            </a:r>
            <a:r>
              <a:rPr lang="en-US" sz="1200" i="1" dirty="0">
                <a:latin typeface="+mj-lt"/>
              </a:rPr>
              <a:t>benefits</a:t>
            </a:r>
            <a:r>
              <a:rPr lang="en-US" sz="1200" dirty="0">
                <a:latin typeface="+mj-lt"/>
              </a:rPr>
              <a:t> in any way”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>
                <a:latin typeface="+mj-lt"/>
              </a:rPr>
              <a:t>DOGE influence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>
                <a:latin typeface="+mj-lt"/>
              </a:rPr>
              <a:t>Enhanced premium tax credits are on the chopping block (Obamacare/Inflation Reduction Act)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Attempts to reform 340B coming at some point</a:t>
            </a:r>
          </a:p>
        </p:txBody>
      </p:sp>
    </p:spTree>
    <p:extLst>
      <p:ext uri="{BB962C8B-B14F-4D97-AF65-F5344CB8AC3E}">
        <p14:creationId xmlns:p14="http://schemas.microsoft.com/office/powerpoint/2010/main" val="265815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9799D-7943-F37C-86E4-00F6684E0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614" y="1978243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Unfinished Business</a:t>
            </a:r>
          </a:p>
        </p:txBody>
      </p:sp>
    </p:spTree>
    <p:extLst>
      <p:ext uri="{BB962C8B-B14F-4D97-AF65-F5344CB8AC3E}">
        <p14:creationId xmlns:p14="http://schemas.microsoft.com/office/powerpoint/2010/main" val="3993760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82E960-8E9F-F109-08D7-858370751B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36D9E9E-C69E-2AB6-4AE9-FDD73C26072E}"/>
              </a:ext>
            </a:extLst>
          </p:cNvPr>
          <p:cNvSpPr/>
          <p:nvPr/>
        </p:nvSpPr>
        <p:spPr>
          <a:xfrm>
            <a:off x="2489201" y="1670459"/>
            <a:ext cx="7029319" cy="914400"/>
          </a:xfrm>
          <a:prstGeom prst="roundRect">
            <a:avLst>
              <a:gd name="adj" fmla="val 6596"/>
            </a:avLst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01752" rIns="365760" rtlCol="0" anchor="t"/>
          <a:lstStyle/>
          <a:p>
            <a:pPr>
              <a:spcAft>
                <a:spcPts val="300"/>
              </a:spcAft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</a:rPr>
              <a:t>Congressional leaders announce a bipartisan funding agreement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  <a:ea typeface="Arial"/>
                <a:cs typeface="Arial"/>
                <a:sym typeface="Arial"/>
              </a:rPr>
              <a:t>Legislation included a three-month government funding extension, $100 billion in disaster aid, farmer assistance funding, PBM reform measures, and other infrastructure provisions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C125423-18F8-57C7-88D3-142382F9785B}"/>
              </a:ext>
            </a:extLst>
          </p:cNvPr>
          <p:cNvSpPr/>
          <p:nvPr/>
        </p:nvSpPr>
        <p:spPr>
          <a:xfrm>
            <a:off x="2489201" y="2741405"/>
            <a:ext cx="7029319" cy="1097280"/>
          </a:xfrm>
          <a:prstGeom prst="roundRect">
            <a:avLst>
              <a:gd name="adj" fmla="val 3442"/>
            </a:avLst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01752" rIns="365760" rtlCol="0" anchor="t"/>
          <a:lstStyle/>
          <a:p>
            <a:pPr>
              <a:spcAft>
                <a:spcPts val="300"/>
              </a:spcAft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</a:rPr>
              <a:t>Bipartisan bill faces backlash from some GOP lawmakers, Elon Musk, and President-elect Trump</a:t>
            </a:r>
            <a:endParaRPr lang="en-US" sz="1100" dirty="0">
              <a:solidFill>
                <a:schemeClr val="accent1">
                  <a:lumMod val="75000"/>
                </a:schemeClr>
              </a:solidFill>
            </a:endParaRP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</a:rPr>
              <a:t>Republican lawmakers and Musk criticized the inclusion of unrelated provisions, calling it a “Christmas tree” bill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</a:rPr>
              <a:t>Trump asked the GOP to reject the bill, urging a CR without Democratic priorities and tied to a debt limit suspension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B3D5994-7F86-50C4-7967-BDA7F1AEC9C9}"/>
              </a:ext>
            </a:extLst>
          </p:cNvPr>
          <p:cNvSpPr/>
          <p:nvPr/>
        </p:nvSpPr>
        <p:spPr>
          <a:xfrm>
            <a:off x="2489201" y="3995231"/>
            <a:ext cx="7029319" cy="1097280"/>
          </a:xfrm>
          <a:prstGeom prst="roundRect">
            <a:avLst>
              <a:gd name="adj" fmla="val 5750"/>
            </a:avLst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01752" rIns="365760" rtlCol="0" anchor="t"/>
          <a:lstStyle/>
          <a:p>
            <a:pPr>
              <a:spcAft>
                <a:spcPts val="300"/>
              </a:spcAft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</a:rPr>
              <a:t>Congress fails to pass a new, Trump-backed bill that includes a debt limit suspension</a:t>
            </a:r>
            <a:endParaRPr lang="en-US" sz="1100" dirty="0">
              <a:solidFill>
                <a:schemeClr val="accent1">
                  <a:lumMod val="75000"/>
                </a:schemeClr>
              </a:solidFill>
            </a:endParaRP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</a:rPr>
              <a:t>New legislation removed many provisions included in the original agreement, but kept a funding extension, disaster aid, and farm assistance; </a:t>
            </a:r>
            <a:r>
              <a:rPr lang="en-US" sz="1000" b="1" dirty="0">
                <a:solidFill>
                  <a:schemeClr val="tx1"/>
                </a:solidFill>
              </a:rPr>
              <a:t>notably, the bill extended the US borrowing limit until 2027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</a:rPr>
              <a:t>38 House Republicans joined all but two Democrats to vote against the bill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142BBBF-678F-B290-513C-498199D316A4}"/>
              </a:ext>
            </a:extLst>
          </p:cNvPr>
          <p:cNvSpPr/>
          <p:nvPr/>
        </p:nvSpPr>
        <p:spPr>
          <a:xfrm>
            <a:off x="2489201" y="5183519"/>
            <a:ext cx="7029319" cy="1041104"/>
          </a:xfrm>
          <a:prstGeom prst="roundRect">
            <a:avLst>
              <a:gd name="adj" fmla="val 3596"/>
            </a:avLst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01752" rIns="365760" rtlCol="0" anchor="t"/>
          <a:lstStyle/>
          <a:p>
            <a:pPr>
              <a:spcAft>
                <a:spcPts val="300"/>
              </a:spcAft>
            </a:pP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</a:rPr>
              <a:t>Congress passes third government funding proposal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  <a:ea typeface="Arial"/>
                <a:cs typeface="Arial"/>
                <a:sym typeface="Arial"/>
              </a:rPr>
              <a:t>The House ended days of chaos on a 336-34 vote. All but one Democrat voted with 170 Republicans to pass the bill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  <a:ea typeface="Arial"/>
                <a:cs typeface="Arial"/>
                <a:sym typeface="Arial"/>
              </a:rPr>
              <a:t>Senate approves bill by a 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tx1"/>
              </a:solidFill>
              <a:ea typeface="Arial"/>
              <a:cs typeface="Arial"/>
              <a:sym typeface="Arial"/>
            </a:endParaRP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tx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026A98-AF18-CC46-9F87-519B37CC8226}"/>
              </a:ext>
            </a:extLst>
          </p:cNvPr>
          <p:cNvSpPr txBox="1"/>
          <p:nvPr/>
        </p:nvSpPr>
        <p:spPr>
          <a:xfrm>
            <a:off x="2160991" y="6224624"/>
            <a:ext cx="532970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bg2">
                    <a:lumMod val="50000"/>
                  </a:schemeClr>
                </a:solidFill>
              </a:rPr>
              <a:t>SOURCE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CNN, AP News, NBC, Washington Post, The Hill, Fox News, National Journal Daily.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6CF617F-893B-7DD0-13BC-2D1CB131B326}"/>
              </a:ext>
            </a:extLst>
          </p:cNvPr>
          <p:cNvCxnSpPr>
            <a:cxnSpLocks/>
          </p:cNvCxnSpPr>
          <p:nvPr/>
        </p:nvCxnSpPr>
        <p:spPr>
          <a:xfrm>
            <a:off x="9518521" y="1802252"/>
            <a:ext cx="0" cy="4522398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Google Shape;8992;p153">
            <a:extLst>
              <a:ext uri="{FF2B5EF4-FFF2-40B4-BE49-F238E27FC236}">
                <a16:creationId xmlns:a16="http://schemas.microsoft.com/office/drawing/2014/main" id="{A1A2B63B-B660-85B5-4BC7-5016CFBD721B}"/>
              </a:ext>
            </a:extLst>
          </p:cNvPr>
          <p:cNvSpPr/>
          <p:nvPr/>
        </p:nvSpPr>
        <p:spPr>
          <a:xfrm>
            <a:off x="2489201" y="1670459"/>
            <a:ext cx="2560320" cy="274320"/>
          </a:xfrm>
          <a:prstGeom prst="roundRect">
            <a:avLst>
              <a:gd name="adj" fmla="val 12498"/>
            </a:avLst>
          </a:prstGeom>
          <a:solidFill>
            <a:schemeClr val="accent1">
              <a:lumMod val="75000"/>
            </a:schemeClr>
          </a:solidFill>
          <a:ln w="12700" cap="flat" cmpd="sng">
            <a:solidFill>
              <a:schemeClr val="accent1">
                <a:lumMod val="75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40" tIns="45700" rIns="91425" bIns="45700" anchor="ctr" anchorCtr="0">
            <a:noAutofit/>
          </a:bodyPr>
          <a:lstStyle/>
          <a:p>
            <a:r>
              <a:rPr lang="en-US" sz="1200" b="1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TUESDAY, DECEMBER 17</a:t>
            </a:r>
          </a:p>
        </p:txBody>
      </p:sp>
      <p:sp>
        <p:nvSpPr>
          <p:cNvPr id="22" name="Google Shape;8992;p153">
            <a:extLst>
              <a:ext uri="{FF2B5EF4-FFF2-40B4-BE49-F238E27FC236}">
                <a16:creationId xmlns:a16="http://schemas.microsoft.com/office/drawing/2014/main" id="{16B19513-3EA7-75B2-E5DC-A0BA00F1F6FA}"/>
              </a:ext>
            </a:extLst>
          </p:cNvPr>
          <p:cNvSpPr/>
          <p:nvPr/>
        </p:nvSpPr>
        <p:spPr>
          <a:xfrm>
            <a:off x="2489201" y="2741405"/>
            <a:ext cx="2560320" cy="274320"/>
          </a:xfrm>
          <a:prstGeom prst="roundRect">
            <a:avLst>
              <a:gd name="adj" fmla="val 12498"/>
            </a:avLst>
          </a:prstGeom>
          <a:solidFill>
            <a:schemeClr val="accent1">
              <a:lumMod val="75000"/>
            </a:schemeClr>
          </a:solidFill>
          <a:ln w="12700" cap="flat" cmpd="sng">
            <a:solidFill>
              <a:schemeClr val="accent1">
                <a:lumMod val="75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40" tIns="45700" rIns="91425" bIns="45700" anchor="ctr" anchorCtr="0">
            <a:noAutofit/>
          </a:bodyPr>
          <a:lstStyle/>
          <a:p>
            <a:r>
              <a:rPr lang="en-US" sz="1200" b="1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WEDNESDAY, DECEMBER 18</a:t>
            </a:r>
          </a:p>
        </p:txBody>
      </p:sp>
      <p:sp>
        <p:nvSpPr>
          <p:cNvPr id="24" name="Google Shape;8992;p153">
            <a:extLst>
              <a:ext uri="{FF2B5EF4-FFF2-40B4-BE49-F238E27FC236}">
                <a16:creationId xmlns:a16="http://schemas.microsoft.com/office/drawing/2014/main" id="{F243ADA3-BEE6-7943-5E8F-5767E8EA1786}"/>
              </a:ext>
            </a:extLst>
          </p:cNvPr>
          <p:cNvSpPr/>
          <p:nvPr/>
        </p:nvSpPr>
        <p:spPr>
          <a:xfrm>
            <a:off x="2489201" y="3995231"/>
            <a:ext cx="2560320" cy="274320"/>
          </a:xfrm>
          <a:prstGeom prst="roundRect">
            <a:avLst>
              <a:gd name="adj" fmla="val 12498"/>
            </a:avLst>
          </a:prstGeom>
          <a:solidFill>
            <a:schemeClr val="accent1">
              <a:lumMod val="75000"/>
            </a:schemeClr>
          </a:solidFill>
          <a:ln w="12700" cap="flat" cmpd="sng">
            <a:solidFill>
              <a:schemeClr val="accent1">
                <a:lumMod val="75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40" tIns="45700" rIns="91425" bIns="45700" anchor="ctr" anchorCtr="0">
            <a:noAutofit/>
          </a:bodyPr>
          <a:lstStyle/>
          <a:p>
            <a:r>
              <a:rPr lang="en-US" sz="1200" b="1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THURSDAY, DECEMBER 19</a:t>
            </a:r>
          </a:p>
        </p:txBody>
      </p:sp>
      <p:sp>
        <p:nvSpPr>
          <p:cNvPr id="25" name="Google Shape;8992;p153">
            <a:extLst>
              <a:ext uri="{FF2B5EF4-FFF2-40B4-BE49-F238E27FC236}">
                <a16:creationId xmlns:a16="http://schemas.microsoft.com/office/drawing/2014/main" id="{A1EFE529-3329-7F10-6C4E-7AA82D7A076E}"/>
              </a:ext>
            </a:extLst>
          </p:cNvPr>
          <p:cNvSpPr/>
          <p:nvPr/>
        </p:nvSpPr>
        <p:spPr>
          <a:xfrm>
            <a:off x="2489201" y="5183519"/>
            <a:ext cx="2560320" cy="274320"/>
          </a:xfrm>
          <a:prstGeom prst="roundRect">
            <a:avLst>
              <a:gd name="adj" fmla="val 12498"/>
            </a:avLst>
          </a:prstGeom>
          <a:solidFill>
            <a:schemeClr val="accent1">
              <a:lumMod val="75000"/>
            </a:schemeClr>
          </a:solidFill>
          <a:ln w="12700" cap="flat" cmpd="sng">
            <a:solidFill>
              <a:schemeClr val="accent1">
                <a:lumMod val="75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40" tIns="45700" rIns="91425" bIns="45700" anchor="ctr" anchorCtr="0">
            <a:noAutofit/>
          </a:bodyPr>
          <a:lstStyle/>
          <a:p>
            <a:r>
              <a:rPr lang="en-US" sz="1200" b="1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FRIDAY, DECEMBER 20</a:t>
            </a:r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09C999C2-9E69-C40B-909E-F1B13C81379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61321" y="4089125"/>
            <a:ext cx="914400" cy="9144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56C629BB-780A-B549-C72F-1D4E98FABB03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32270" y="4359337"/>
            <a:ext cx="426300" cy="38834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6A9B191-1720-1176-7114-0DA75850EF7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57490" y="5209339"/>
            <a:ext cx="914400" cy="9144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38F9CA9-3DA5-CF37-4018-6A15BB092984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87840" y="5402298"/>
            <a:ext cx="655059" cy="59867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D9D0C32-6EF4-083A-A67A-08C4F29B2212}"/>
              </a:ext>
            </a:extLst>
          </p:cNvPr>
          <p:cNvSpPr txBox="1"/>
          <p:nvPr/>
        </p:nvSpPr>
        <p:spPr>
          <a:xfrm>
            <a:off x="2160990" y="6346957"/>
            <a:ext cx="26853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accent1"/>
                </a:solidFill>
              </a:rPr>
              <a:t>PRESENTATION CENTER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12/23/24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84E3CB04-E306-39D9-9DCC-B71AC091C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6695"/>
            <a:ext cx="10515600" cy="1325563"/>
          </a:xfrm>
        </p:spPr>
        <p:txBody>
          <a:bodyPr/>
          <a:lstStyle/>
          <a:p>
            <a:pPr algn="ctr"/>
            <a:r>
              <a:rPr lang="en-US" sz="40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Congress Passed Funding Package </a:t>
            </a:r>
            <a:br>
              <a:rPr lang="en-US" sz="40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40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on Third Attempt</a:t>
            </a:r>
          </a:p>
        </p:txBody>
      </p:sp>
    </p:spTree>
    <p:extLst>
      <p:ext uri="{BB962C8B-B14F-4D97-AF65-F5344CB8AC3E}">
        <p14:creationId xmlns:p14="http://schemas.microsoft.com/office/powerpoint/2010/main" val="1312756546"/>
      </p:ext>
    </p:extLst>
  </p:cSld>
  <p:clrMapOvr>
    <a:masterClrMapping/>
  </p:clrMapOvr>
</p:sld>
</file>

<file path=ppt/theme/theme1.xml><?xml version="1.0" encoding="utf-8"?>
<a:theme xmlns:a="http://schemas.openxmlformats.org/drawingml/2006/main" name="1_RetrospectVTI">
  <a:themeElements>
    <a:clrScheme name="Custom 37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9BA8B7"/>
      </a:accent1>
      <a:accent2>
        <a:srgbClr val="E6A02E"/>
      </a:accent2>
      <a:accent3>
        <a:srgbClr val="BF6A3B"/>
      </a:accent3>
      <a:accent4>
        <a:srgbClr val="92987A"/>
      </a:accent4>
      <a:accent5>
        <a:srgbClr val="857659"/>
      </a:accent5>
      <a:accent6>
        <a:srgbClr val="A0988C"/>
      </a:accent6>
      <a:hlink>
        <a:srgbClr val="00B0F0"/>
      </a:hlink>
      <a:folHlink>
        <a:srgbClr val="738F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WO.pptx" id="{769520F8-BFE5-4C8C-A7AA-375C025A91CE}" vid="{AEAFD717-D3C8-4034-8F7E-D5220B0CCEB8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860717DDFF784DB7F93287EB7FA505" ma:contentTypeVersion="15" ma:contentTypeDescription="Create a new document." ma:contentTypeScope="" ma:versionID="24d5e3f0f70b4c6b3cd8168fdfe45e8e">
  <xsd:schema xmlns:xsd="http://www.w3.org/2001/XMLSchema" xmlns:xs="http://www.w3.org/2001/XMLSchema" xmlns:p="http://schemas.microsoft.com/office/2006/metadata/properties" xmlns:ns2="d556b79e-266c-4099-b01c-ad2e0becc554" xmlns:ns3="7d52a395-d60e-4d29-963e-e2621d039367" targetNamespace="http://schemas.microsoft.com/office/2006/metadata/properties" ma:root="true" ma:fieldsID="9625b1821ccdc68ce4a16c020e6fb8c1" ns2:_="" ns3:_="">
    <xsd:import namespace="d556b79e-266c-4099-b01c-ad2e0becc554"/>
    <xsd:import namespace="7d52a395-d60e-4d29-963e-e2621d03936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56b79e-266c-4099-b01c-ad2e0becc55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700352fb-e6ad-431e-8ba3-84ffe306676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52a395-d60e-4d29-963e-e2621d039367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25bf1640-539c-4b88-af35-ba352abdc2d3}" ma:internalName="TaxCatchAll" ma:showField="CatchAllData" ma:web="7d52a395-d60e-4d29-963e-e2621d03936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d52a395-d60e-4d29-963e-e2621d039367" xsi:nil="true"/>
    <lcf76f155ced4ddcb4097134ff3c332f xmlns="d556b79e-266c-4099-b01c-ad2e0becc55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A6BB0C2-2ECA-4512-AF8C-08E58F9C841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B860741-0DC1-4C3E-A0F6-C4BB7067BA29}"/>
</file>

<file path=customXml/itemProps3.xml><?xml version="1.0" encoding="utf-8"?>
<ds:datastoreItem xmlns:ds="http://schemas.openxmlformats.org/officeDocument/2006/customXml" ds:itemID="{7BCC0FA9-40C6-4F27-AF20-033B4965BA13}">
  <ds:schemaRefs>
    <ds:schemaRef ds:uri="ea651826-24c1-4ee0-836d-40029cad4ef6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purl.org/dc/elements/1.1/"/>
    <ds:schemaRef ds:uri="c5435c3f-0c72-401f-a612-f8b3c3914101"/>
    <ds:schemaRef ds:uri="http://schemas.openxmlformats.org/package/2006/metadata/core-properties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2814</Words>
  <Application>Microsoft Office PowerPoint</Application>
  <PresentationFormat>Widescreen</PresentationFormat>
  <Paragraphs>341</Paragraphs>
  <Slides>22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Aptos</vt:lpstr>
      <vt:lpstr>Arial</vt:lpstr>
      <vt:lpstr>Calibri</vt:lpstr>
      <vt:lpstr>Calibri Light</vt:lpstr>
      <vt:lpstr>Courier New</vt:lpstr>
      <vt:lpstr>Georgia</vt:lpstr>
      <vt:lpstr>Symbol</vt:lpstr>
      <vt:lpstr>Wingdings</vt:lpstr>
      <vt:lpstr>1_RetrospectVTI</vt:lpstr>
      <vt:lpstr>Office Theme</vt:lpstr>
      <vt:lpstr>PowerPoint Presentation</vt:lpstr>
      <vt:lpstr>What To Expect In 2025</vt:lpstr>
      <vt:lpstr>Trump Administration 2.0</vt:lpstr>
      <vt:lpstr>Key Trump Administration Personnel Picks</vt:lpstr>
      <vt:lpstr>119th Congress</vt:lpstr>
      <vt:lpstr>New Committee leaders</vt:lpstr>
      <vt:lpstr>Republican Controlled Congress</vt:lpstr>
      <vt:lpstr>Unfinished Business</vt:lpstr>
      <vt:lpstr>Congress Passed Funding Package  on Third Attempt</vt:lpstr>
      <vt:lpstr>CR Funds Health Items through April 1, 2025</vt:lpstr>
      <vt:lpstr>Bipartisan Provisions Cut From CR</vt:lpstr>
      <vt:lpstr>Congress Has Until March 14 to Fund Federal Government</vt:lpstr>
      <vt:lpstr>Health Care Implications Outside of the Continuing Resolution: Budget Reconciliation and Additional Threats</vt:lpstr>
      <vt:lpstr>Provider Threats: Site-Neutral</vt:lpstr>
      <vt:lpstr>Provider Threats: 340B</vt:lpstr>
      <vt:lpstr>Provider Threats: Medicaid Directed Payment Program</vt:lpstr>
      <vt:lpstr>CBO Deficit Reduction Options Dec. 2024</vt:lpstr>
      <vt:lpstr>CBO Deficit Reduction Options Dec. 2024</vt:lpstr>
      <vt:lpstr>Provider Threats: Tariff Increases</vt:lpstr>
      <vt:lpstr>Provider Threats: Border/Immigration</vt:lpstr>
      <vt:lpstr>Provider Implications: RFK, Jr.</vt:lpstr>
      <vt:lpstr>Thank you for your time.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2020-04-16T01:34:40Z</dcterms:created>
  <dcterms:modified xsi:type="dcterms:W3CDTF">2025-01-08T14:28:38Z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0x0101009E860717DDFF784DB7F93287EB7FA505</vt:lpwstr>
  </property>
  <property fmtid="{D5CDD505-2E9C-101B-9397-08002B2CF9AE}" pid="3" name="Order">
    <vt:r8>205400</vt:r8>
  </property>
  <property fmtid="{D5CDD505-2E9C-101B-9397-08002B2CF9AE}" pid="4" name="MediaServiceImageTags">
    <vt:lpwstr/>
  </property>
</Properties>
</file>