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288" r:id="rId3"/>
    <p:sldId id="2299" r:id="rId4"/>
    <p:sldId id="2304" r:id="rId5"/>
    <p:sldId id="2301" r:id="rId6"/>
    <p:sldId id="2300" r:id="rId7"/>
    <p:sldId id="2302" r:id="rId8"/>
    <p:sldId id="2305" r:id="rId9"/>
    <p:sldId id="2295" r:id="rId10"/>
    <p:sldId id="2303" r:id="rId11"/>
    <p:sldId id="2306" r:id="rId12"/>
    <p:sldId id="2282" r:id="rId13"/>
    <p:sldId id="229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i="0" baseline="0"/>
              <a:t>NHA PAC Contributions Report 2024</a:t>
            </a:r>
          </a:p>
        </c:rich>
      </c:tx>
      <c:layout>
        <c:manualLayout>
          <c:xMode val="edge"/>
          <c:yMode val="edge"/>
          <c:x val="0.14453532238290687"/>
          <c:y val="2.0303681254586314E-2"/>
        </c:manualLayout>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Statewide!$B$1</c:f>
              <c:strCache>
                <c:ptCount val="1"/>
                <c:pt idx="0">
                  <c:v>Received</c:v>
                </c:pt>
              </c:strCache>
            </c:strRef>
          </c:tx>
          <c:spPr>
            <a:solidFill>
              <a:schemeClr val="accent1"/>
            </a:solidFill>
            <a:ln w="19050">
              <a:solidFill>
                <a:schemeClr val="lt1"/>
              </a:solidFill>
            </a:ln>
            <a:effectLst/>
          </c:spPr>
          <c:invertIfNegative val="0"/>
          <c:dPt>
            <c:idx val="0"/>
            <c:invertIfNegative val="0"/>
            <c:bubble3D val="0"/>
            <c:extLst>
              <c:ext xmlns:c16="http://schemas.microsoft.com/office/drawing/2014/chart" uri="{C3380CC4-5D6E-409C-BE32-E72D297353CC}">
                <c16:uniqueId val="{00000000-6ECC-4669-9DA0-0715AFDCE1FA}"/>
              </c:ext>
            </c:extLst>
          </c:dPt>
          <c:dPt>
            <c:idx val="1"/>
            <c:invertIfNegative val="0"/>
            <c:bubble3D val="0"/>
            <c:extLst>
              <c:ext xmlns:c16="http://schemas.microsoft.com/office/drawing/2014/chart" uri="{C3380CC4-5D6E-409C-BE32-E72D297353CC}">
                <c16:uniqueId val="{00000001-6ECC-4669-9DA0-0715AFDCE1FA}"/>
              </c:ext>
            </c:extLst>
          </c:dPt>
          <c:dPt>
            <c:idx val="2"/>
            <c:invertIfNegative val="0"/>
            <c:bubble3D val="0"/>
            <c:extLst>
              <c:ext xmlns:c16="http://schemas.microsoft.com/office/drawing/2014/chart" uri="{C3380CC4-5D6E-409C-BE32-E72D297353CC}">
                <c16:uniqueId val="{00000002-6ECC-4669-9DA0-0715AFDCE1FA}"/>
              </c:ext>
            </c:extLst>
          </c:dPt>
          <c:dPt>
            <c:idx val="3"/>
            <c:invertIfNegative val="0"/>
            <c:bubble3D val="0"/>
            <c:extLst>
              <c:ext xmlns:c16="http://schemas.microsoft.com/office/drawing/2014/chart" uri="{C3380CC4-5D6E-409C-BE32-E72D297353CC}">
                <c16:uniqueId val="{00000003-6ECC-4669-9DA0-0715AFDCE1FA}"/>
              </c:ext>
            </c:extLst>
          </c:dPt>
          <c:dPt>
            <c:idx val="4"/>
            <c:invertIfNegative val="0"/>
            <c:bubble3D val="0"/>
            <c:extLst>
              <c:ext xmlns:c16="http://schemas.microsoft.com/office/drawing/2014/chart" uri="{C3380CC4-5D6E-409C-BE32-E72D297353CC}">
                <c16:uniqueId val="{00000004-6ECC-4669-9DA0-0715AFDCE1FA}"/>
              </c:ext>
            </c:extLst>
          </c:dPt>
          <c:cat>
            <c:strRef>
              <c:f>Statewide!$A$2:$A$6</c:f>
              <c:strCache>
                <c:ptCount val="5"/>
                <c:pt idx="0">
                  <c:v>District 1</c:v>
                </c:pt>
                <c:pt idx="1">
                  <c:v>District 2</c:v>
                </c:pt>
                <c:pt idx="2">
                  <c:v>District 3</c:v>
                </c:pt>
                <c:pt idx="3">
                  <c:v>District 4</c:v>
                </c:pt>
                <c:pt idx="4">
                  <c:v>District 5</c:v>
                </c:pt>
              </c:strCache>
            </c:strRef>
          </c:cat>
          <c:val>
            <c:numRef>
              <c:f>Statewide!$B$2:$B$6</c:f>
              <c:numCache>
                <c:formatCode>_("$"* #,##0.00_);_("$"* \(#,##0.00\);_("$"* "-"??_);_(@_)</c:formatCode>
                <c:ptCount val="5"/>
                <c:pt idx="0">
                  <c:v>18275</c:v>
                </c:pt>
                <c:pt idx="1">
                  <c:v>10285</c:v>
                </c:pt>
                <c:pt idx="2">
                  <c:v>10835</c:v>
                </c:pt>
                <c:pt idx="3">
                  <c:v>6095</c:v>
                </c:pt>
                <c:pt idx="4">
                  <c:v>22556.21</c:v>
                </c:pt>
              </c:numCache>
            </c:numRef>
          </c:val>
          <c:extLst>
            <c:ext xmlns:c16="http://schemas.microsoft.com/office/drawing/2014/chart" uri="{C3380CC4-5D6E-409C-BE32-E72D297353CC}">
              <c16:uniqueId val="{00000005-6ECC-4669-9DA0-0715AFDCE1FA}"/>
            </c:ext>
          </c:extLst>
        </c:ser>
        <c:ser>
          <c:idx val="1"/>
          <c:order val="1"/>
          <c:tx>
            <c:strRef>
              <c:f>Statewide!$C$1</c:f>
              <c:strCache>
                <c:ptCount val="1"/>
                <c:pt idx="0">
                  <c:v>Remaining</c:v>
                </c:pt>
              </c:strCache>
            </c:strRef>
          </c:tx>
          <c:spPr>
            <a:solidFill>
              <a:srgbClr val="FF0000">
                <a:alpha val="40000"/>
              </a:srgbClr>
            </a:solidFill>
            <a:ln w="19050">
              <a:solidFill>
                <a:schemeClr val="lt1"/>
              </a:solidFill>
            </a:ln>
            <a:effectLst/>
          </c:spPr>
          <c:invertIfNegative val="0"/>
          <c:cat>
            <c:strRef>
              <c:f>Statewide!$A$2:$A$6</c:f>
              <c:strCache>
                <c:ptCount val="5"/>
                <c:pt idx="0">
                  <c:v>District 1</c:v>
                </c:pt>
                <c:pt idx="1">
                  <c:v>District 2</c:v>
                </c:pt>
                <c:pt idx="2">
                  <c:v>District 3</c:v>
                </c:pt>
                <c:pt idx="3">
                  <c:v>District 4</c:v>
                </c:pt>
                <c:pt idx="4">
                  <c:v>District 5</c:v>
                </c:pt>
              </c:strCache>
            </c:strRef>
          </c:cat>
          <c:val>
            <c:numRef>
              <c:f>Statewide!$C$2:$C$6</c:f>
              <c:numCache>
                <c:formatCode>_("$"* #,##0.00_);_("$"* \(#,##0.00\);_("$"* "-"??_);_(@_)</c:formatCode>
                <c:ptCount val="5"/>
                <c:pt idx="0">
                  <c:v>4575</c:v>
                </c:pt>
                <c:pt idx="1">
                  <c:v>6115</c:v>
                </c:pt>
                <c:pt idx="2">
                  <c:v>1415</c:v>
                </c:pt>
                <c:pt idx="3">
                  <c:v>13455</c:v>
                </c:pt>
                <c:pt idx="4">
                  <c:v>-2356.2099999999991</c:v>
                </c:pt>
              </c:numCache>
            </c:numRef>
          </c:val>
          <c:extLst>
            <c:ext xmlns:c16="http://schemas.microsoft.com/office/drawing/2014/chart" uri="{C3380CC4-5D6E-409C-BE32-E72D297353CC}">
              <c16:uniqueId val="{00000006-6ECC-4669-9DA0-0715AFDCE1FA}"/>
            </c:ext>
          </c:extLst>
        </c:ser>
        <c:dLbls>
          <c:showLegendKey val="0"/>
          <c:showVal val="0"/>
          <c:showCatName val="0"/>
          <c:showSerName val="0"/>
          <c:showPercent val="0"/>
          <c:showBubbleSize val="0"/>
        </c:dLbls>
        <c:gapWidth val="100"/>
        <c:overlap val="100"/>
        <c:axId val="659813472"/>
        <c:axId val="819257264"/>
      </c:barChart>
      <c:catAx>
        <c:axId val="65981347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9257264"/>
        <c:crosses val="autoZero"/>
        <c:auto val="1"/>
        <c:lblAlgn val="ctr"/>
        <c:lblOffset val="100"/>
        <c:noMultiLvlLbl val="0"/>
      </c:catAx>
      <c:valAx>
        <c:axId val="819257264"/>
        <c:scaling>
          <c:orientation val="minMax"/>
          <c:max val="25000"/>
          <c:min val="0"/>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9813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983A1E-8575-4B9D-B924-E9010961ED8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56179E47-8458-4A30-8F8D-FFC348CE808C}">
      <dgm:prSet custT="1"/>
      <dgm:spPr/>
      <dgm:t>
        <a:bodyPr/>
        <a:lstStyle/>
        <a:p>
          <a:pPr>
            <a:lnSpc>
              <a:spcPct val="100000"/>
            </a:lnSpc>
          </a:pPr>
          <a:r>
            <a:rPr lang="en-US" sz="2000" dirty="0">
              <a:latin typeface="Aptos" panose="020B0004020202020204" pitchFamily="34" charset="0"/>
            </a:rPr>
            <a:t>Protect State Directed Payment Program</a:t>
          </a:r>
        </a:p>
      </dgm:t>
    </dgm:pt>
    <dgm:pt modelId="{D4C84597-4F73-4215-BB6D-315C82C139F4}" type="parTrans" cxnId="{C427D037-22A3-4CA6-BD6C-E2F599F1546D}">
      <dgm:prSet/>
      <dgm:spPr/>
      <dgm:t>
        <a:bodyPr/>
        <a:lstStyle/>
        <a:p>
          <a:endParaRPr lang="en-US" sz="2000">
            <a:latin typeface="Aptos" panose="020B0004020202020204" pitchFamily="34" charset="0"/>
          </a:endParaRPr>
        </a:p>
      </dgm:t>
    </dgm:pt>
    <dgm:pt modelId="{902FE596-C73A-4429-86DE-CDE21D207CD8}" type="sibTrans" cxnId="{C427D037-22A3-4CA6-BD6C-E2F599F1546D}">
      <dgm:prSet/>
      <dgm:spPr/>
      <dgm:t>
        <a:bodyPr/>
        <a:lstStyle/>
        <a:p>
          <a:endParaRPr lang="en-US" sz="2000">
            <a:latin typeface="Aptos" panose="020B0004020202020204" pitchFamily="34" charset="0"/>
          </a:endParaRPr>
        </a:p>
      </dgm:t>
    </dgm:pt>
    <dgm:pt modelId="{B7F1AA5D-4834-4FDE-B7A5-DD462DBB9B72}">
      <dgm:prSet custT="1"/>
      <dgm:spPr/>
      <dgm:t>
        <a:bodyPr/>
        <a:lstStyle/>
        <a:p>
          <a:pPr>
            <a:lnSpc>
              <a:spcPct val="100000"/>
            </a:lnSpc>
          </a:pPr>
          <a:r>
            <a:rPr lang="en-US" sz="2000" dirty="0">
              <a:latin typeface="Aptos" panose="020B0004020202020204" pitchFamily="34" charset="0"/>
            </a:rPr>
            <a:t>Protect 340B Community Benefits Program</a:t>
          </a:r>
        </a:p>
      </dgm:t>
    </dgm:pt>
    <dgm:pt modelId="{BDAF0897-4ECC-4FC2-9521-16AE76FB73D2}" type="parTrans" cxnId="{F14DF93A-5254-4985-91D6-535538BE925F}">
      <dgm:prSet/>
      <dgm:spPr/>
      <dgm:t>
        <a:bodyPr/>
        <a:lstStyle/>
        <a:p>
          <a:endParaRPr lang="en-US" sz="2000">
            <a:latin typeface="Aptos" panose="020B0004020202020204" pitchFamily="34" charset="0"/>
          </a:endParaRPr>
        </a:p>
      </dgm:t>
    </dgm:pt>
    <dgm:pt modelId="{6FBB5740-C7D7-4148-A724-5572BC815339}" type="sibTrans" cxnId="{F14DF93A-5254-4985-91D6-535538BE925F}">
      <dgm:prSet/>
      <dgm:spPr/>
      <dgm:t>
        <a:bodyPr/>
        <a:lstStyle/>
        <a:p>
          <a:endParaRPr lang="en-US" sz="2000">
            <a:latin typeface="Aptos" panose="020B0004020202020204" pitchFamily="34" charset="0"/>
          </a:endParaRPr>
        </a:p>
      </dgm:t>
    </dgm:pt>
    <dgm:pt modelId="{CC9BC340-F6DD-4133-9A1C-D04CB76D6697}">
      <dgm:prSet custT="1"/>
      <dgm:spPr/>
      <dgm:t>
        <a:bodyPr/>
        <a:lstStyle/>
        <a:p>
          <a:pPr>
            <a:lnSpc>
              <a:spcPct val="100000"/>
            </a:lnSpc>
          </a:pPr>
          <a:r>
            <a:rPr lang="en-US" sz="2000">
              <a:latin typeface="Aptos" panose="020B0004020202020204" pitchFamily="34" charset="0"/>
            </a:rPr>
            <a:t>Prior Authorization Reform</a:t>
          </a:r>
        </a:p>
      </dgm:t>
    </dgm:pt>
    <dgm:pt modelId="{9AB7EF4C-9172-4183-96C6-9A880197C0A4}" type="parTrans" cxnId="{A5621857-8522-4E12-AE56-32FDA094E568}">
      <dgm:prSet/>
      <dgm:spPr/>
      <dgm:t>
        <a:bodyPr/>
        <a:lstStyle/>
        <a:p>
          <a:endParaRPr lang="en-US" sz="2000">
            <a:latin typeface="Aptos" panose="020B0004020202020204" pitchFamily="34" charset="0"/>
          </a:endParaRPr>
        </a:p>
      </dgm:t>
    </dgm:pt>
    <dgm:pt modelId="{74C0D519-B9E4-472C-9C9E-10D9C90970EE}" type="sibTrans" cxnId="{A5621857-8522-4E12-AE56-32FDA094E568}">
      <dgm:prSet/>
      <dgm:spPr/>
      <dgm:t>
        <a:bodyPr/>
        <a:lstStyle/>
        <a:p>
          <a:endParaRPr lang="en-US" sz="2000">
            <a:latin typeface="Aptos" panose="020B0004020202020204" pitchFamily="34" charset="0"/>
          </a:endParaRPr>
        </a:p>
      </dgm:t>
    </dgm:pt>
    <dgm:pt modelId="{E8D0F504-0A1C-4408-8217-9B4783060738}">
      <dgm:prSet custT="1"/>
      <dgm:spPr/>
      <dgm:t>
        <a:bodyPr/>
        <a:lstStyle/>
        <a:p>
          <a:pPr>
            <a:lnSpc>
              <a:spcPct val="100000"/>
            </a:lnSpc>
          </a:pPr>
          <a:r>
            <a:rPr lang="en-US" sz="2000" dirty="0">
              <a:latin typeface="Aptos" panose="020B0004020202020204" pitchFamily="34" charset="0"/>
            </a:rPr>
            <a:t>Stop Harmful PBM Practices</a:t>
          </a:r>
        </a:p>
      </dgm:t>
    </dgm:pt>
    <dgm:pt modelId="{A73B4E65-A6D0-4275-BA96-666DA5A8E5C9}" type="parTrans" cxnId="{EAAD59AB-3650-4617-B8A5-1DEEFD3BD7DB}">
      <dgm:prSet/>
      <dgm:spPr/>
      <dgm:t>
        <a:bodyPr/>
        <a:lstStyle/>
        <a:p>
          <a:endParaRPr lang="en-US" sz="2000">
            <a:latin typeface="Aptos" panose="020B0004020202020204" pitchFamily="34" charset="0"/>
          </a:endParaRPr>
        </a:p>
      </dgm:t>
    </dgm:pt>
    <dgm:pt modelId="{3CDDDD40-901B-4D5A-8360-232FCA41D0BA}" type="sibTrans" cxnId="{EAAD59AB-3650-4617-B8A5-1DEEFD3BD7DB}">
      <dgm:prSet/>
      <dgm:spPr/>
      <dgm:t>
        <a:bodyPr/>
        <a:lstStyle/>
        <a:p>
          <a:endParaRPr lang="en-US" sz="2000">
            <a:latin typeface="Aptos" panose="020B0004020202020204" pitchFamily="34" charset="0"/>
          </a:endParaRPr>
        </a:p>
      </dgm:t>
    </dgm:pt>
    <dgm:pt modelId="{C22D0F75-F485-464B-8EA8-3297803F9724}" type="pres">
      <dgm:prSet presAssocID="{DF983A1E-8575-4B9D-B924-E9010961ED83}" presName="root" presStyleCnt="0">
        <dgm:presLayoutVars>
          <dgm:dir/>
          <dgm:resizeHandles val="exact"/>
        </dgm:presLayoutVars>
      </dgm:prSet>
      <dgm:spPr/>
    </dgm:pt>
    <dgm:pt modelId="{9009A4A4-47C9-4851-BC25-27DA030BCD80}" type="pres">
      <dgm:prSet presAssocID="{56179E47-8458-4A30-8F8D-FFC348CE808C}" presName="compNode" presStyleCnt="0"/>
      <dgm:spPr/>
    </dgm:pt>
    <dgm:pt modelId="{8C83675B-0972-40E2-8696-3B2CD9F1B66C}" type="pres">
      <dgm:prSet presAssocID="{56179E47-8458-4A30-8F8D-FFC348CE808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oney"/>
        </a:ext>
      </dgm:extLst>
    </dgm:pt>
    <dgm:pt modelId="{27443B5A-D81E-43D1-8091-8B8C8BB77C48}" type="pres">
      <dgm:prSet presAssocID="{56179E47-8458-4A30-8F8D-FFC348CE808C}" presName="spaceRect" presStyleCnt="0"/>
      <dgm:spPr/>
    </dgm:pt>
    <dgm:pt modelId="{CC521F33-17B9-4A57-A16A-64AB4AE1F47B}" type="pres">
      <dgm:prSet presAssocID="{56179E47-8458-4A30-8F8D-FFC348CE808C}" presName="textRect" presStyleLbl="revTx" presStyleIdx="0" presStyleCnt="4">
        <dgm:presLayoutVars>
          <dgm:chMax val="1"/>
          <dgm:chPref val="1"/>
        </dgm:presLayoutVars>
      </dgm:prSet>
      <dgm:spPr/>
    </dgm:pt>
    <dgm:pt modelId="{71614975-C6B4-47C4-A33C-2C3BD88BB453}" type="pres">
      <dgm:prSet presAssocID="{902FE596-C73A-4429-86DE-CDE21D207CD8}" presName="sibTrans" presStyleCnt="0"/>
      <dgm:spPr/>
    </dgm:pt>
    <dgm:pt modelId="{3B1EE57A-5B6C-4694-B986-D67E24FD16E5}" type="pres">
      <dgm:prSet presAssocID="{B7F1AA5D-4834-4FDE-B7A5-DD462DBB9B72}" presName="compNode" presStyleCnt="0"/>
      <dgm:spPr/>
    </dgm:pt>
    <dgm:pt modelId="{9765487E-326B-4A2A-A279-03D97EC1A36A}" type="pres">
      <dgm:prSet presAssocID="{B7F1AA5D-4834-4FDE-B7A5-DD462DBB9B7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a:ext>
      </dgm:extLst>
    </dgm:pt>
    <dgm:pt modelId="{C1BA9686-821F-4F1B-BD2C-7A96FD334593}" type="pres">
      <dgm:prSet presAssocID="{B7F1AA5D-4834-4FDE-B7A5-DD462DBB9B72}" presName="spaceRect" presStyleCnt="0"/>
      <dgm:spPr/>
    </dgm:pt>
    <dgm:pt modelId="{140D6871-BD32-43C3-BCAA-F016E9FF5EBC}" type="pres">
      <dgm:prSet presAssocID="{B7F1AA5D-4834-4FDE-B7A5-DD462DBB9B72}" presName="textRect" presStyleLbl="revTx" presStyleIdx="1" presStyleCnt="4">
        <dgm:presLayoutVars>
          <dgm:chMax val="1"/>
          <dgm:chPref val="1"/>
        </dgm:presLayoutVars>
      </dgm:prSet>
      <dgm:spPr/>
    </dgm:pt>
    <dgm:pt modelId="{ED2503A6-6837-45E3-AA71-E97D8D1CB221}" type="pres">
      <dgm:prSet presAssocID="{6FBB5740-C7D7-4148-A724-5572BC815339}" presName="sibTrans" presStyleCnt="0"/>
      <dgm:spPr/>
    </dgm:pt>
    <dgm:pt modelId="{E741DDAA-3D57-44DA-9B69-17146D56D0CF}" type="pres">
      <dgm:prSet presAssocID="{CC9BC340-F6DD-4133-9A1C-D04CB76D6697}" presName="compNode" presStyleCnt="0"/>
      <dgm:spPr/>
    </dgm:pt>
    <dgm:pt modelId="{33127ABC-A5C0-43AD-B446-A28CB5ABD524}" type="pres">
      <dgm:prSet presAssocID="{CC9BC340-F6DD-4133-9A1C-D04CB76D669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eckmark"/>
        </a:ext>
      </dgm:extLst>
    </dgm:pt>
    <dgm:pt modelId="{D08D8F42-75FA-42CA-9B04-C23412E4DEAA}" type="pres">
      <dgm:prSet presAssocID="{CC9BC340-F6DD-4133-9A1C-D04CB76D6697}" presName="spaceRect" presStyleCnt="0"/>
      <dgm:spPr/>
    </dgm:pt>
    <dgm:pt modelId="{3DCE6F89-8756-45B9-ACF4-5CC82B8C5C2F}" type="pres">
      <dgm:prSet presAssocID="{CC9BC340-F6DD-4133-9A1C-D04CB76D6697}" presName="textRect" presStyleLbl="revTx" presStyleIdx="2" presStyleCnt="4">
        <dgm:presLayoutVars>
          <dgm:chMax val="1"/>
          <dgm:chPref val="1"/>
        </dgm:presLayoutVars>
      </dgm:prSet>
      <dgm:spPr/>
    </dgm:pt>
    <dgm:pt modelId="{E6C5CDC4-7B60-4F1A-A237-CD6A66620B42}" type="pres">
      <dgm:prSet presAssocID="{74C0D519-B9E4-472C-9C9E-10D9C90970EE}" presName="sibTrans" presStyleCnt="0"/>
      <dgm:spPr/>
    </dgm:pt>
    <dgm:pt modelId="{215A33BD-DC6F-460F-B3FF-F75ED5EECC06}" type="pres">
      <dgm:prSet presAssocID="{E8D0F504-0A1C-4408-8217-9B4783060738}" presName="compNode" presStyleCnt="0"/>
      <dgm:spPr/>
    </dgm:pt>
    <dgm:pt modelId="{9036CB12-E9A1-477B-BE9D-8CB98EA12CCA}" type="pres">
      <dgm:prSet presAssocID="{E8D0F504-0A1C-4408-8217-9B4783060738}"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No sign"/>
        </a:ext>
      </dgm:extLst>
    </dgm:pt>
    <dgm:pt modelId="{F04DE71F-2615-4D36-AD10-64D1E04E3DA0}" type="pres">
      <dgm:prSet presAssocID="{E8D0F504-0A1C-4408-8217-9B4783060738}" presName="spaceRect" presStyleCnt="0"/>
      <dgm:spPr/>
    </dgm:pt>
    <dgm:pt modelId="{D7B97959-E72D-4934-BD53-2C4915B76D07}" type="pres">
      <dgm:prSet presAssocID="{E8D0F504-0A1C-4408-8217-9B4783060738}" presName="textRect" presStyleLbl="revTx" presStyleIdx="3" presStyleCnt="4">
        <dgm:presLayoutVars>
          <dgm:chMax val="1"/>
          <dgm:chPref val="1"/>
        </dgm:presLayoutVars>
      </dgm:prSet>
      <dgm:spPr/>
    </dgm:pt>
  </dgm:ptLst>
  <dgm:cxnLst>
    <dgm:cxn modelId="{8ABA0F2C-4C6F-4464-8A1E-C8A7B63F2377}" type="presOf" srcId="{DF983A1E-8575-4B9D-B924-E9010961ED83}" destId="{C22D0F75-F485-464B-8EA8-3297803F9724}" srcOrd="0" destOrd="0" presId="urn:microsoft.com/office/officeart/2018/2/layout/IconLabelList"/>
    <dgm:cxn modelId="{C427D037-22A3-4CA6-BD6C-E2F599F1546D}" srcId="{DF983A1E-8575-4B9D-B924-E9010961ED83}" destId="{56179E47-8458-4A30-8F8D-FFC348CE808C}" srcOrd="0" destOrd="0" parTransId="{D4C84597-4F73-4215-BB6D-315C82C139F4}" sibTransId="{902FE596-C73A-4429-86DE-CDE21D207CD8}"/>
    <dgm:cxn modelId="{F14DF93A-5254-4985-91D6-535538BE925F}" srcId="{DF983A1E-8575-4B9D-B924-E9010961ED83}" destId="{B7F1AA5D-4834-4FDE-B7A5-DD462DBB9B72}" srcOrd="1" destOrd="0" parTransId="{BDAF0897-4ECC-4FC2-9521-16AE76FB73D2}" sibTransId="{6FBB5740-C7D7-4148-A724-5572BC815339}"/>
    <dgm:cxn modelId="{6C7D9464-B2B6-40DC-898C-043DD4D458F4}" type="presOf" srcId="{E8D0F504-0A1C-4408-8217-9B4783060738}" destId="{D7B97959-E72D-4934-BD53-2C4915B76D07}" srcOrd="0" destOrd="0" presId="urn:microsoft.com/office/officeart/2018/2/layout/IconLabelList"/>
    <dgm:cxn modelId="{A101DC45-C0F0-4699-90B3-8BA4AD1D03FB}" type="presOf" srcId="{B7F1AA5D-4834-4FDE-B7A5-DD462DBB9B72}" destId="{140D6871-BD32-43C3-BCAA-F016E9FF5EBC}" srcOrd="0" destOrd="0" presId="urn:microsoft.com/office/officeart/2018/2/layout/IconLabelList"/>
    <dgm:cxn modelId="{A5621857-8522-4E12-AE56-32FDA094E568}" srcId="{DF983A1E-8575-4B9D-B924-E9010961ED83}" destId="{CC9BC340-F6DD-4133-9A1C-D04CB76D6697}" srcOrd="2" destOrd="0" parTransId="{9AB7EF4C-9172-4183-96C6-9A880197C0A4}" sibTransId="{74C0D519-B9E4-472C-9C9E-10D9C90970EE}"/>
    <dgm:cxn modelId="{EAAD59AB-3650-4617-B8A5-1DEEFD3BD7DB}" srcId="{DF983A1E-8575-4B9D-B924-E9010961ED83}" destId="{E8D0F504-0A1C-4408-8217-9B4783060738}" srcOrd="3" destOrd="0" parTransId="{A73B4E65-A6D0-4275-BA96-666DA5A8E5C9}" sibTransId="{3CDDDD40-901B-4D5A-8360-232FCA41D0BA}"/>
    <dgm:cxn modelId="{DC2EFFEE-4071-4F71-B3B7-0F8D17C5C027}" type="presOf" srcId="{56179E47-8458-4A30-8F8D-FFC348CE808C}" destId="{CC521F33-17B9-4A57-A16A-64AB4AE1F47B}" srcOrd="0" destOrd="0" presId="urn:microsoft.com/office/officeart/2018/2/layout/IconLabelList"/>
    <dgm:cxn modelId="{7EB258F5-5669-4ED5-A78D-80F86894C391}" type="presOf" srcId="{CC9BC340-F6DD-4133-9A1C-D04CB76D6697}" destId="{3DCE6F89-8756-45B9-ACF4-5CC82B8C5C2F}" srcOrd="0" destOrd="0" presId="urn:microsoft.com/office/officeart/2018/2/layout/IconLabelList"/>
    <dgm:cxn modelId="{30EA6376-A93F-4530-8EE5-BA1072E265F3}" type="presParOf" srcId="{C22D0F75-F485-464B-8EA8-3297803F9724}" destId="{9009A4A4-47C9-4851-BC25-27DA030BCD80}" srcOrd="0" destOrd="0" presId="urn:microsoft.com/office/officeart/2018/2/layout/IconLabelList"/>
    <dgm:cxn modelId="{13B7140A-48BD-429C-B374-571FD60F3C47}" type="presParOf" srcId="{9009A4A4-47C9-4851-BC25-27DA030BCD80}" destId="{8C83675B-0972-40E2-8696-3B2CD9F1B66C}" srcOrd="0" destOrd="0" presId="urn:microsoft.com/office/officeart/2018/2/layout/IconLabelList"/>
    <dgm:cxn modelId="{1CB2E93E-5CC1-4A47-AC75-372C4D8F5648}" type="presParOf" srcId="{9009A4A4-47C9-4851-BC25-27DA030BCD80}" destId="{27443B5A-D81E-43D1-8091-8B8C8BB77C48}" srcOrd="1" destOrd="0" presId="urn:microsoft.com/office/officeart/2018/2/layout/IconLabelList"/>
    <dgm:cxn modelId="{637C1E96-D0EA-4766-A1C0-CA6DD02681F0}" type="presParOf" srcId="{9009A4A4-47C9-4851-BC25-27DA030BCD80}" destId="{CC521F33-17B9-4A57-A16A-64AB4AE1F47B}" srcOrd="2" destOrd="0" presId="urn:microsoft.com/office/officeart/2018/2/layout/IconLabelList"/>
    <dgm:cxn modelId="{90D2FA85-0D9B-4423-9C29-7F2D997133EC}" type="presParOf" srcId="{C22D0F75-F485-464B-8EA8-3297803F9724}" destId="{71614975-C6B4-47C4-A33C-2C3BD88BB453}" srcOrd="1" destOrd="0" presId="urn:microsoft.com/office/officeart/2018/2/layout/IconLabelList"/>
    <dgm:cxn modelId="{140891A2-0176-4E9E-840A-C403A78C9815}" type="presParOf" srcId="{C22D0F75-F485-464B-8EA8-3297803F9724}" destId="{3B1EE57A-5B6C-4694-B986-D67E24FD16E5}" srcOrd="2" destOrd="0" presId="urn:microsoft.com/office/officeart/2018/2/layout/IconLabelList"/>
    <dgm:cxn modelId="{B69BCDA1-2D71-4F75-A2DC-FFA6C5926531}" type="presParOf" srcId="{3B1EE57A-5B6C-4694-B986-D67E24FD16E5}" destId="{9765487E-326B-4A2A-A279-03D97EC1A36A}" srcOrd="0" destOrd="0" presId="urn:microsoft.com/office/officeart/2018/2/layout/IconLabelList"/>
    <dgm:cxn modelId="{46399EC8-EABA-4CB1-887D-42E99086C4E6}" type="presParOf" srcId="{3B1EE57A-5B6C-4694-B986-D67E24FD16E5}" destId="{C1BA9686-821F-4F1B-BD2C-7A96FD334593}" srcOrd="1" destOrd="0" presId="urn:microsoft.com/office/officeart/2018/2/layout/IconLabelList"/>
    <dgm:cxn modelId="{8445B029-1DD5-4670-90EB-83F07AA066F8}" type="presParOf" srcId="{3B1EE57A-5B6C-4694-B986-D67E24FD16E5}" destId="{140D6871-BD32-43C3-BCAA-F016E9FF5EBC}" srcOrd="2" destOrd="0" presId="urn:microsoft.com/office/officeart/2018/2/layout/IconLabelList"/>
    <dgm:cxn modelId="{77D4DEFF-1027-458A-BC79-5AE9F855D093}" type="presParOf" srcId="{C22D0F75-F485-464B-8EA8-3297803F9724}" destId="{ED2503A6-6837-45E3-AA71-E97D8D1CB221}" srcOrd="3" destOrd="0" presId="urn:microsoft.com/office/officeart/2018/2/layout/IconLabelList"/>
    <dgm:cxn modelId="{DB7A326C-EAAF-4379-891E-2F0A7B16B068}" type="presParOf" srcId="{C22D0F75-F485-464B-8EA8-3297803F9724}" destId="{E741DDAA-3D57-44DA-9B69-17146D56D0CF}" srcOrd="4" destOrd="0" presId="urn:microsoft.com/office/officeart/2018/2/layout/IconLabelList"/>
    <dgm:cxn modelId="{0D6368E6-C410-4A6D-9C3E-EEBAE36428E1}" type="presParOf" srcId="{E741DDAA-3D57-44DA-9B69-17146D56D0CF}" destId="{33127ABC-A5C0-43AD-B446-A28CB5ABD524}" srcOrd="0" destOrd="0" presId="urn:microsoft.com/office/officeart/2018/2/layout/IconLabelList"/>
    <dgm:cxn modelId="{CF3CD08D-EFDF-42D8-A76D-95B1CC087CC9}" type="presParOf" srcId="{E741DDAA-3D57-44DA-9B69-17146D56D0CF}" destId="{D08D8F42-75FA-42CA-9B04-C23412E4DEAA}" srcOrd="1" destOrd="0" presId="urn:microsoft.com/office/officeart/2018/2/layout/IconLabelList"/>
    <dgm:cxn modelId="{AF1BC166-8E3D-4E1D-900D-C02C5A617C7B}" type="presParOf" srcId="{E741DDAA-3D57-44DA-9B69-17146D56D0CF}" destId="{3DCE6F89-8756-45B9-ACF4-5CC82B8C5C2F}" srcOrd="2" destOrd="0" presId="urn:microsoft.com/office/officeart/2018/2/layout/IconLabelList"/>
    <dgm:cxn modelId="{8B30BBAB-3585-4ECB-B59B-D3DE2A06DE2C}" type="presParOf" srcId="{C22D0F75-F485-464B-8EA8-3297803F9724}" destId="{E6C5CDC4-7B60-4F1A-A237-CD6A66620B42}" srcOrd="5" destOrd="0" presId="urn:microsoft.com/office/officeart/2018/2/layout/IconLabelList"/>
    <dgm:cxn modelId="{9AEDE80C-C2F4-468C-B9BE-7ED91B519F26}" type="presParOf" srcId="{C22D0F75-F485-464B-8EA8-3297803F9724}" destId="{215A33BD-DC6F-460F-B3FF-F75ED5EECC06}" srcOrd="6" destOrd="0" presId="urn:microsoft.com/office/officeart/2018/2/layout/IconLabelList"/>
    <dgm:cxn modelId="{EC3FB0DF-041E-4051-ADD2-9771B02B6ED4}" type="presParOf" srcId="{215A33BD-DC6F-460F-B3FF-F75ED5EECC06}" destId="{9036CB12-E9A1-477B-BE9D-8CB98EA12CCA}" srcOrd="0" destOrd="0" presId="urn:microsoft.com/office/officeart/2018/2/layout/IconLabelList"/>
    <dgm:cxn modelId="{A7E824CF-9D30-4C57-A709-1924B1FBBF66}" type="presParOf" srcId="{215A33BD-DC6F-460F-B3FF-F75ED5EECC06}" destId="{F04DE71F-2615-4D36-AD10-64D1E04E3DA0}" srcOrd="1" destOrd="0" presId="urn:microsoft.com/office/officeart/2018/2/layout/IconLabelList"/>
    <dgm:cxn modelId="{C23E99EB-15C7-4833-A4A1-E5A25C26D147}" type="presParOf" srcId="{215A33BD-DC6F-460F-B3FF-F75ED5EECC06}" destId="{D7B97959-E72D-4934-BD53-2C4915B76D07}"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3675B-0972-40E2-8696-3B2CD9F1B66C}">
      <dsp:nvSpPr>
        <dsp:cNvPr id="0" name=""/>
        <dsp:cNvSpPr/>
      </dsp:nvSpPr>
      <dsp:spPr>
        <a:xfrm>
          <a:off x="983265" y="883676"/>
          <a:ext cx="927562" cy="927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521F33-17B9-4A57-A16A-64AB4AE1F47B}">
      <dsp:nvSpPr>
        <dsp:cNvPr id="0" name=""/>
        <dsp:cNvSpPr/>
      </dsp:nvSpPr>
      <dsp:spPr>
        <a:xfrm>
          <a:off x="416421" y="2141829"/>
          <a:ext cx="2061250" cy="94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latin typeface="Aptos" panose="020B0004020202020204" pitchFamily="34" charset="0"/>
            </a:rPr>
            <a:t>Protect State Directed Payment Program</a:t>
          </a:r>
        </a:p>
      </dsp:txBody>
      <dsp:txXfrm>
        <a:off x="416421" y="2141829"/>
        <a:ext cx="2061250" cy="945000"/>
      </dsp:txXfrm>
    </dsp:sp>
    <dsp:sp modelId="{9765487E-326B-4A2A-A279-03D97EC1A36A}">
      <dsp:nvSpPr>
        <dsp:cNvPr id="0" name=""/>
        <dsp:cNvSpPr/>
      </dsp:nvSpPr>
      <dsp:spPr>
        <a:xfrm>
          <a:off x="3405234" y="883676"/>
          <a:ext cx="927562" cy="927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0D6871-BD32-43C3-BCAA-F016E9FF5EBC}">
      <dsp:nvSpPr>
        <dsp:cNvPr id="0" name=""/>
        <dsp:cNvSpPr/>
      </dsp:nvSpPr>
      <dsp:spPr>
        <a:xfrm>
          <a:off x="2838390" y="2141829"/>
          <a:ext cx="2061250" cy="94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latin typeface="Aptos" panose="020B0004020202020204" pitchFamily="34" charset="0"/>
            </a:rPr>
            <a:t>Protect 340B Community Benefits Program</a:t>
          </a:r>
        </a:p>
      </dsp:txBody>
      <dsp:txXfrm>
        <a:off x="2838390" y="2141829"/>
        <a:ext cx="2061250" cy="945000"/>
      </dsp:txXfrm>
    </dsp:sp>
    <dsp:sp modelId="{33127ABC-A5C0-43AD-B446-A28CB5ABD524}">
      <dsp:nvSpPr>
        <dsp:cNvPr id="0" name=""/>
        <dsp:cNvSpPr/>
      </dsp:nvSpPr>
      <dsp:spPr>
        <a:xfrm>
          <a:off x="5827203" y="883676"/>
          <a:ext cx="927562" cy="927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CE6F89-8756-45B9-ACF4-5CC82B8C5C2F}">
      <dsp:nvSpPr>
        <dsp:cNvPr id="0" name=""/>
        <dsp:cNvSpPr/>
      </dsp:nvSpPr>
      <dsp:spPr>
        <a:xfrm>
          <a:off x="5260359" y="2141829"/>
          <a:ext cx="2061250" cy="94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latin typeface="Aptos" panose="020B0004020202020204" pitchFamily="34" charset="0"/>
            </a:rPr>
            <a:t>Prior Authorization Reform</a:t>
          </a:r>
        </a:p>
      </dsp:txBody>
      <dsp:txXfrm>
        <a:off x="5260359" y="2141829"/>
        <a:ext cx="2061250" cy="945000"/>
      </dsp:txXfrm>
    </dsp:sp>
    <dsp:sp modelId="{9036CB12-E9A1-477B-BE9D-8CB98EA12CCA}">
      <dsp:nvSpPr>
        <dsp:cNvPr id="0" name=""/>
        <dsp:cNvSpPr/>
      </dsp:nvSpPr>
      <dsp:spPr>
        <a:xfrm>
          <a:off x="8249171" y="883676"/>
          <a:ext cx="927562" cy="9275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B97959-E72D-4934-BD53-2C4915B76D07}">
      <dsp:nvSpPr>
        <dsp:cNvPr id="0" name=""/>
        <dsp:cNvSpPr/>
      </dsp:nvSpPr>
      <dsp:spPr>
        <a:xfrm>
          <a:off x="7682328" y="2141829"/>
          <a:ext cx="2061250" cy="94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latin typeface="Aptos" panose="020B0004020202020204" pitchFamily="34" charset="0"/>
            </a:rPr>
            <a:t>Stop Harmful PBM Practices</a:t>
          </a:r>
        </a:p>
      </dsp:txBody>
      <dsp:txXfrm>
        <a:off x="7682328" y="2141829"/>
        <a:ext cx="2061250" cy="945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0401C-026B-40B1-B054-0FDB2914FF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00D4F0-4191-4D87-9052-83BB5627E5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603D3A-9FD6-4C41-B12A-8A422162C25F}"/>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5" name="Footer Placeholder 4">
            <a:extLst>
              <a:ext uri="{FF2B5EF4-FFF2-40B4-BE49-F238E27FC236}">
                <a16:creationId xmlns:a16="http://schemas.microsoft.com/office/drawing/2014/main" id="{839864A3-7A94-4425-AC89-AFBFF3480E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AC14F0-6E93-43E8-96C2-B45F81A088E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4135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3AE91-FDFF-4667-AA69-522364B579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78FB828-F5BA-4159-B516-397E2FD37F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15B21-BA34-4CE0-8A2C-88F949223BCE}"/>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5" name="Footer Placeholder 4">
            <a:extLst>
              <a:ext uri="{FF2B5EF4-FFF2-40B4-BE49-F238E27FC236}">
                <a16:creationId xmlns:a16="http://schemas.microsoft.com/office/drawing/2014/main" id="{D4B9EC2B-F2D3-4C6C-AA68-EDE259F69A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E47137-B874-4FF3-BA6A-84B3EF9C08B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156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EF2D3-5509-416D-9BDA-BCAF9CA42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FC00CA-C4FF-4630-9183-98E8FBD271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49C676-557F-44F7-A5D2-9CE7AF9A4215}"/>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5" name="Footer Placeholder 4">
            <a:extLst>
              <a:ext uri="{FF2B5EF4-FFF2-40B4-BE49-F238E27FC236}">
                <a16:creationId xmlns:a16="http://schemas.microsoft.com/office/drawing/2014/main" id="{BFBD7D01-14AB-481C-980C-267565C709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CFF367-8C96-4FBE-B85B-50AF010E04D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396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DFDA1-0338-4385-812B-6C5C227AC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8BC496-C7CC-43FF-A4DF-65BC8DD1AE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054E3C-A9D1-4DD8-A981-71A280D3EC3A}"/>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5" name="Footer Placeholder 4">
            <a:extLst>
              <a:ext uri="{FF2B5EF4-FFF2-40B4-BE49-F238E27FC236}">
                <a16:creationId xmlns:a16="http://schemas.microsoft.com/office/drawing/2014/main" id="{AF349713-713B-47C2-B1A6-29B170668C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F2AC17-8903-46EF-85A0-7D391F56A56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2269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3044A-0DA5-454C-9C48-DC63611F24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8F00A4-EBF7-4F17-8E13-4B93CBADDD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0F99B3-7309-4C99-A8FF-4E6485693B7B}"/>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5" name="Footer Placeholder 4">
            <a:extLst>
              <a:ext uri="{FF2B5EF4-FFF2-40B4-BE49-F238E27FC236}">
                <a16:creationId xmlns:a16="http://schemas.microsoft.com/office/drawing/2014/main" id="{4CD9EDAE-E0EF-42D5-87EE-6A26DD29E9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CB7C5A-E753-47C7-AB68-231F99DD411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8043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4ECA8-1EFE-4691-A6C5-6C0CD5306E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4B9A30-6A3C-45F3-B2D5-8E99B95EAF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A71463-2469-4A90-B555-CEA5CB26A7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173B1E-023B-4A40-BADA-6881808305C5}"/>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6" name="Footer Placeholder 5">
            <a:extLst>
              <a:ext uri="{FF2B5EF4-FFF2-40B4-BE49-F238E27FC236}">
                <a16:creationId xmlns:a16="http://schemas.microsoft.com/office/drawing/2014/main" id="{82E4B720-D7FB-43A1-B7C3-F2758967C4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253D9C9-B870-4124-A426-606E19A0404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94870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6964E-A831-412F-A9E8-EA9F60C949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95A692-C994-4CFE-88AF-86626272C0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0D6BF5-66B8-4475-81F8-F5F290B4C0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40BAF1-AF2C-4C30-B815-C9EB9DA66E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2A4EC1-5BB1-4B51-B6FB-009ED4A4DF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F05A68-D46B-48D2-971D-918CCBD362FD}"/>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8" name="Footer Placeholder 7">
            <a:extLst>
              <a:ext uri="{FF2B5EF4-FFF2-40B4-BE49-F238E27FC236}">
                <a16:creationId xmlns:a16="http://schemas.microsoft.com/office/drawing/2014/main" id="{92E5EFF5-BD61-49F5-AAA7-F6FAD406B4C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3C3174B-0AF2-4B98-B6BA-131D9435ADF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7485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DAF79-7FD1-46CD-B6D3-E42ED55FED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FAABFF-FE50-4549-A618-C9846B83701C}"/>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4" name="Footer Placeholder 3">
            <a:extLst>
              <a:ext uri="{FF2B5EF4-FFF2-40B4-BE49-F238E27FC236}">
                <a16:creationId xmlns:a16="http://schemas.microsoft.com/office/drawing/2014/main" id="{7D162BB8-B4F7-4829-83AA-13775A420D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C8A1C88-3AA4-490E-877B-DFA1F7A7364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4675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1BA83B-F04F-4851-8CCE-9677609683BD}"/>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3" name="Footer Placeholder 2">
            <a:extLst>
              <a:ext uri="{FF2B5EF4-FFF2-40B4-BE49-F238E27FC236}">
                <a16:creationId xmlns:a16="http://schemas.microsoft.com/office/drawing/2014/main" id="{08C7742F-1B6B-4F26-AA7A-15904A85D96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0C8AF38-C69D-4485-9435-76C7E4B7BBA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40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E3798-7C48-4F8F-846C-7C405ABCA4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5D1853-18D2-4232-AC96-D50423EAA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A5DE0B-2333-4BF9-BA07-38ED6DB888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F592B5-A14A-4616-957D-948977420BD0}"/>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6" name="Footer Placeholder 5">
            <a:extLst>
              <a:ext uri="{FF2B5EF4-FFF2-40B4-BE49-F238E27FC236}">
                <a16:creationId xmlns:a16="http://schemas.microsoft.com/office/drawing/2014/main" id="{3ABDE89A-8812-4462-B6B9-CFABB3AB42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9DEA27B-E396-4569-BD7F-CC952B13BAF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2591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86303-3836-4A3A-AC92-C98214BA3D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6E8930-3E5E-4062-B77D-1E72D42FDD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E031E0-588C-4BD6-879B-7EE40047B7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30DD87-D9E8-49B3-86F6-8C738D1867C8}"/>
              </a:ext>
            </a:extLst>
          </p:cNvPr>
          <p:cNvSpPr>
            <a:spLocks noGrp="1"/>
          </p:cNvSpPr>
          <p:nvPr>
            <p:ph type="dt" sz="half" idx="10"/>
          </p:nvPr>
        </p:nvSpPr>
        <p:spPr/>
        <p:txBody>
          <a:bodyPr/>
          <a:lstStyle/>
          <a:p>
            <a:fld id="{48A87A34-81AB-432B-8DAE-1953F412C126}" type="datetimeFigureOut">
              <a:rPr lang="en-US" smtClean="0"/>
              <a:t>11/13/2024</a:t>
            </a:fld>
            <a:endParaRPr lang="en-US" dirty="0"/>
          </a:p>
        </p:txBody>
      </p:sp>
      <p:sp>
        <p:nvSpPr>
          <p:cNvPr id="6" name="Footer Placeholder 5">
            <a:extLst>
              <a:ext uri="{FF2B5EF4-FFF2-40B4-BE49-F238E27FC236}">
                <a16:creationId xmlns:a16="http://schemas.microsoft.com/office/drawing/2014/main" id="{51538910-EC56-41BB-B4A3-B3A3C37328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32C6D9F-08D1-4437-B980-8CAE13C6102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4464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312C31-C774-446E-8977-6C50DA16D7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5DF946-A38C-4313-A82E-8AF9E9E5A6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917581-5C74-4138-88ED-06C509A2D0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11/13/2024</a:t>
            </a:fld>
            <a:endParaRPr lang="en-US" dirty="0"/>
          </a:p>
        </p:txBody>
      </p:sp>
      <p:sp>
        <p:nvSpPr>
          <p:cNvPr id="5" name="Footer Placeholder 4">
            <a:extLst>
              <a:ext uri="{FF2B5EF4-FFF2-40B4-BE49-F238E27FC236}">
                <a16:creationId xmlns:a16="http://schemas.microsoft.com/office/drawing/2014/main" id="{CF9880B8-8C3A-46D8-9976-7F87FBD69A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C265960-7649-4EDF-BFD7-4C96FC4ABD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0858936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p:nvPr/>
        </p:nvSpPr>
        <p:spPr>
          <a:xfrm>
            <a:off x="300653" y="3059668"/>
            <a:ext cx="11785600" cy="3200876"/>
          </a:xfrm>
          <a:prstGeom prst="rect">
            <a:avLst/>
          </a:prstGeom>
        </p:spPr>
        <p:txBody>
          <a:bodyPr wrap="square" lIns="0" tIns="0" rIns="0" bIns="0" rtlCol="0" anchor="t">
            <a:spAutoFit/>
          </a:bodyPr>
          <a:lstStyle/>
          <a:p>
            <a:pPr algn="ctr"/>
            <a:r>
              <a:rPr lang="en-US" sz="4800" b="1" dirty="0">
                <a:solidFill>
                  <a:srgbClr val="1E3262"/>
                </a:solidFill>
                <a:latin typeface="Bebas Neue" panose="020B0606020202050201" pitchFamily="34" charset="0"/>
              </a:rPr>
              <a:t>Advocacy Institute</a:t>
            </a:r>
          </a:p>
          <a:p>
            <a:pPr algn="ctr"/>
            <a:r>
              <a:rPr lang="en-US" sz="4800" b="1" dirty="0">
                <a:solidFill>
                  <a:srgbClr val="1E3262"/>
                </a:solidFill>
                <a:latin typeface="Bebas Neue" panose="020B0606020202050201" pitchFamily="34" charset="0"/>
              </a:rPr>
              <a:t>NHA Political Action </a:t>
            </a:r>
            <a:r>
              <a:rPr lang="en-US" sz="4800" b="1" dirty="0" err="1">
                <a:solidFill>
                  <a:srgbClr val="1E3262"/>
                </a:solidFill>
                <a:latin typeface="Bebas Neue" panose="020B0606020202050201" pitchFamily="34" charset="0"/>
              </a:rPr>
              <a:t>CommitteE</a:t>
            </a:r>
            <a:endParaRPr lang="en-US" sz="4800" b="1" dirty="0">
              <a:solidFill>
                <a:srgbClr val="1E3262"/>
              </a:solidFill>
              <a:latin typeface="Bebas Neue" panose="020B0606020202050201" pitchFamily="34" charset="0"/>
            </a:endParaRPr>
          </a:p>
          <a:p>
            <a:pPr algn="ctr"/>
            <a:endParaRPr lang="en-US" sz="4800" b="1" dirty="0">
              <a:solidFill>
                <a:srgbClr val="1E3262"/>
              </a:solidFill>
              <a:latin typeface="Bebas Neue" panose="020B0606020202050201" pitchFamily="34" charset="0"/>
            </a:endParaRPr>
          </a:p>
          <a:p>
            <a:pPr algn="ctr"/>
            <a:r>
              <a:rPr lang="en-US" sz="3200" b="1" dirty="0">
                <a:solidFill>
                  <a:srgbClr val="1E3262"/>
                </a:solidFill>
                <a:latin typeface="Bebas Neue" panose="020B0606020202050201" pitchFamily="34" charset="0"/>
              </a:rPr>
              <a:t>David Slattery</a:t>
            </a:r>
          </a:p>
          <a:p>
            <a:pPr algn="ctr"/>
            <a:r>
              <a:rPr lang="en-US" sz="3200" b="1" dirty="0">
                <a:solidFill>
                  <a:srgbClr val="1E3262"/>
                </a:solidFill>
                <a:latin typeface="Bebas Neue" panose="020B0606020202050201" pitchFamily="34" charset="0"/>
              </a:rPr>
              <a:t>Senior Director, Advocacy</a:t>
            </a:r>
          </a:p>
        </p:txBody>
      </p:sp>
      <p:pic>
        <p:nvPicPr>
          <p:cNvPr id="4" name="Content Placeholder 4" descr="Icon&#10;&#10;Description automatically generated">
            <a:extLst>
              <a:ext uri="{FF2B5EF4-FFF2-40B4-BE49-F238E27FC236}">
                <a16:creationId xmlns:a16="http://schemas.microsoft.com/office/drawing/2014/main" id="{A1290C3A-8776-6EBA-1761-819045B34499}"/>
              </a:ext>
            </a:extLst>
          </p:cNvPr>
          <p:cNvPicPr>
            <a:picLocks noChangeAspect="1"/>
          </p:cNvPicPr>
          <p:nvPr/>
        </p:nvPicPr>
        <p:blipFill>
          <a:blip r:embed="rId2"/>
          <a:stretch>
            <a:fillRect/>
          </a:stretch>
        </p:blipFill>
        <p:spPr>
          <a:xfrm>
            <a:off x="9093200" y="6019800"/>
            <a:ext cx="2865665" cy="572446"/>
          </a:xfrm>
          <a:prstGeom prst="rect">
            <a:avLst/>
          </a:prstGeom>
        </p:spPr>
      </p:pic>
      <p:pic>
        <p:nvPicPr>
          <p:cNvPr id="2" name="Picture 1" descr="A picture containing text, clipart&#10;&#10;Description automatically generated">
            <a:extLst>
              <a:ext uri="{FF2B5EF4-FFF2-40B4-BE49-F238E27FC236}">
                <a16:creationId xmlns:a16="http://schemas.microsoft.com/office/drawing/2014/main" id="{18D06E5E-39F0-5920-4BC3-4B1EC4B8568D}"/>
              </a:ext>
            </a:extLst>
          </p:cNvPr>
          <p:cNvPicPr>
            <a:picLocks noChangeAspect="1"/>
          </p:cNvPicPr>
          <p:nvPr/>
        </p:nvPicPr>
        <p:blipFill>
          <a:blip r:embed="rId3"/>
          <a:stretch>
            <a:fillRect/>
          </a:stretch>
        </p:blipFill>
        <p:spPr>
          <a:xfrm>
            <a:off x="2453397" y="811307"/>
            <a:ext cx="7009396" cy="154206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1C014-FE49-0353-850D-6599C30D66CC}"/>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40A0A90F-1808-5A45-70A0-809FF11DACB9}"/>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5DE4576D-6B7B-D63E-F9B8-0597B6C9D673}"/>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2024 Elections</a:t>
            </a:r>
          </a:p>
        </p:txBody>
      </p:sp>
      <p:sp>
        <p:nvSpPr>
          <p:cNvPr id="2" name="TextBox 1">
            <a:extLst>
              <a:ext uri="{FF2B5EF4-FFF2-40B4-BE49-F238E27FC236}">
                <a16:creationId xmlns:a16="http://schemas.microsoft.com/office/drawing/2014/main" id="{4D168C44-335F-0998-63E4-9EAF9A228E04}"/>
              </a:ext>
            </a:extLst>
          </p:cNvPr>
          <p:cNvSpPr txBox="1"/>
          <p:nvPr/>
        </p:nvSpPr>
        <p:spPr>
          <a:xfrm>
            <a:off x="1919923" y="1506041"/>
            <a:ext cx="7997892" cy="4496103"/>
          </a:xfrm>
          <a:prstGeom prst="rect">
            <a:avLst/>
          </a:prstGeom>
          <a:noFill/>
        </p:spPr>
        <p:txBody>
          <a:bodyPr wrap="square" rtlCol="0">
            <a:spAutoFit/>
          </a:bodyPr>
          <a:lstStyle/>
          <a:p>
            <a:pPr marL="0" marR="243852" lvl="0" indent="0" algn="l" defTabSz="914400" rtl="0" eaLnBrk="1" fontAlgn="auto" latinLnBrk="0" hangingPunct="1">
              <a:lnSpc>
                <a:spcPct val="110000"/>
              </a:lnSpc>
              <a:spcBef>
                <a:spcPts val="0"/>
              </a:spcBef>
              <a:spcAft>
                <a:spcPts val="533"/>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State Results:</a:t>
            </a:r>
          </a:p>
          <a:p>
            <a:pPr marR="243852" lvl="0" algn="l" defTabSz="914400" rtl="0" eaLnBrk="1" fontAlgn="auto" latinLnBrk="0" hangingPunct="1">
              <a:spcBef>
                <a:spcPts val="0"/>
              </a:spcBef>
              <a:buClrTx/>
              <a:buSzTx/>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The Nebraska Legislature will remain in a 33-16 balance</a:t>
            </a:r>
            <a:r>
              <a:rPr lang="en-US" sz="2000" dirty="0">
                <a:solidFill>
                  <a:prstClr val="black"/>
                </a:solidFill>
                <a:latin typeface="Calibri" panose="020F0502020204030204"/>
                <a:ea typeface="Arial" panose="020B0604020202020204" pitchFamily="34" charset="0"/>
                <a:cs typeface="Times New Roman" panose="02020603050405020304" pitchFamily="18" charset="0"/>
              </a:rPr>
              <a:t> (49 senators)</a:t>
            </a:r>
            <a:endPar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endParaRPr>
          </a:p>
          <a:p>
            <a:pPr marR="243852" lvl="0" algn="l" defTabSz="914400" rtl="0" eaLnBrk="1" fontAlgn="auto" latinLnBrk="0" hangingPunct="1">
              <a:spcBef>
                <a:spcPts val="0"/>
              </a:spcBef>
              <a:buClrTx/>
              <a:buSzTx/>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	-</a:t>
            </a: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2 incumbents defeated</a:t>
            </a:r>
          </a:p>
          <a:p>
            <a:pPr marR="243852" lvl="0" algn="l" defTabSz="914400" rtl="0" eaLnBrk="1" fontAlgn="auto" latinLnBrk="0" hangingPunct="1">
              <a:spcBef>
                <a:spcPts val="0"/>
              </a:spcBef>
              <a:buClrTx/>
              <a:buSzTx/>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	-</a:t>
            </a: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16 new senators  </a:t>
            </a:r>
          </a:p>
          <a:p>
            <a:pPr marR="243852" lvl="0" algn="l" defTabSz="914400" rtl="0" eaLnBrk="1" fontAlgn="auto" latinLnBrk="0" hangingPunct="1">
              <a:spcBef>
                <a:spcPts val="0"/>
              </a:spcBef>
              <a:buClrTx/>
              <a:buSzTx/>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	-</a:t>
            </a: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1 senator returning after 2020 loss</a:t>
            </a:r>
          </a:p>
          <a:p>
            <a:pPr marR="243852" lvl="0" algn="l" defTabSz="914400" rtl="0" eaLnBrk="1" fontAlgn="auto" latinLnBrk="0" hangingPunct="1">
              <a:spcBef>
                <a:spcPts val="0"/>
              </a:spcBef>
              <a:buClrTx/>
              <a:buSzTx/>
              <a:tabLst/>
              <a:defRPr/>
            </a:pPr>
            <a:endParaRPr lang="en-US" sz="2000" dirty="0">
              <a:solidFill>
                <a:prstClr val="black"/>
              </a:solidFill>
              <a:latin typeface="Calibri" panose="020F0502020204030204"/>
              <a:ea typeface="Arial" panose="020B0604020202020204" pitchFamily="34" charset="0"/>
              <a:cs typeface="Times New Roman" panose="02020603050405020304" pitchFamily="18" charset="0"/>
            </a:endParaRPr>
          </a:p>
          <a:p>
            <a:pPr marR="243852" lvl="0" algn="l" defTabSz="914400" rtl="0" eaLnBrk="1" fontAlgn="auto" latinLnBrk="0" hangingPunct="1">
              <a:spcBef>
                <a:spcPts val="0"/>
              </a:spcBef>
              <a:buClrTx/>
              <a:buSzTx/>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NHA PAC did Independent Expenditures for 4 candidates, 3 were elected. NHA PAC donated to 24/25 winners.</a:t>
            </a:r>
          </a:p>
          <a:p>
            <a:pPr marL="285750" marR="243852" lvl="0" indent="-285750" algn="l" defTabSz="914400" rtl="0" eaLnBrk="1" fontAlgn="auto" latinLnBrk="0" hangingPunct="1">
              <a:spcBef>
                <a:spcPts val="0"/>
              </a:spcBef>
              <a:buClrTx/>
              <a:buSzTx/>
              <a:buFont typeface="Arial" panose="020B0604020202020204" pitchFamily="34" charset="0"/>
              <a:buChar char="•"/>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endParaRPr>
          </a:p>
          <a:p>
            <a:pPr marL="0" marR="243852" lvl="0" indent="0" algn="l" defTabSz="914400" rtl="0" eaLnBrk="1" fontAlgn="auto" latinLnBrk="0" hangingPunct="1">
              <a:spcBef>
                <a:spcPts val="0"/>
              </a:spcBef>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Federal Results:</a:t>
            </a:r>
          </a:p>
          <a:p>
            <a:pPr marR="243852">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All five of the Nebraska delegation retained their seats.</a:t>
            </a:r>
            <a:endParaRPr lang="en-US" sz="2000" b="1" dirty="0">
              <a:solidFill>
                <a:prstClr val="black"/>
              </a:solidFill>
              <a:latin typeface="Calibri" panose="020F0502020204030204"/>
              <a:ea typeface="Arial" panose="020B0604020202020204" pitchFamily="34" charset="0"/>
              <a:cs typeface="Times New Roman" panose="02020603050405020304" pitchFamily="18" charset="0"/>
            </a:endParaRPr>
          </a:p>
          <a:p>
            <a:pPr marL="0" marR="243852" lvl="0" indent="0" algn="l" defTabSz="914400" rtl="0" eaLnBrk="1" fontAlgn="auto" latinLnBrk="0" hangingPunct="1">
              <a:spcBef>
                <a:spcPts val="0"/>
              </a:spcBef>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endParaRPr>
          </a:p>
          <a:p>
            <a:pPr marL="0" marR="243852" lvl="0" indent="0" algn="l" defTabSz="914400" rtl="0" eaLnBrk="1" fontAlgn="auto" latinLnBrk="0" hangingPunct="1">
              <a:spcBef>
                <a:spcPts val="0"/>
              </a:spcBef>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AHAPAC Independent Expenditures for Senator Fischer ($250k) and Representative Bacon ($300,000).</a:t>
            </a:r>
          </a:p>
        </p:txBody>
      </p:sp>
    </p:spTree>
    <p:extLst>
      <p:ext uri="{BB962C8B-B14F-4D97-AF65-F5344CB8AC3E}">
        <p14:creationId xmlns:p14="http://schemas.microsoft.com/office/powerpoint/2010/main" val="3055150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C5DDF-C601-F5A5-FFFD-6952CFF84299}"/>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73CBB431-F042-8619-77CC-D58EB8334BEC}"/>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C2A33B52-ACD4-2C69-EAE2-F9BDB42F3F22}"/>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2026 Elections</a:t>
            </a:r>
          </a:p>
        </p:txBody>
      </p:sp>
      <p:sp>
        <p:nvSpPr>
          <p:cNvPr id="2" name="TextBox 1">
            <a:extLst>
              <a:ext uri="{FF2B5EF4-FFF2-40B4-BE49-F238E27FC236}">
                <a16:creationId xmlns:a16="http://schemas.microsoft.com/office/drawing/2014/main" id="{1016CA87-4DD2-6E59-837E-96BCF895BCBB}"/>
              </a:ext>
            </a:extLst>
          </p:cNvPr>
          <p:cNvSpPr txBox="1"/>
          <p:nvPr/>
        </p:nvSpPr>
        <p:spPr>
          <a:xfrm>
            <a:off x="1919923" y="1506041"/>
            <a:ext cx="7997892" cy="4188326"/>
          </a:xfrm>
          <a:prstGeom prst="rect">
            <a:avLst/>
          </a:prstGeom>
          <a:noFill/>
        </p:spPr>
        <p:txBody>
          <a:bodyPr wrap="square" rtlCol="0">
            <a:spAutoFit/>
          </a:bodyPr>
          <a:lstStyle/>
          <a:p>
            <a:pPr marL="0" marR="243852" lvl="0" indent="0" algn="l" defTabSz="914400" rtl="0" eaLnBrk="1" fontAlgn="auto" latinLnBrk="0" hangingPunct="1">
              <a:lnSpc>
                <a:spcPct val="110000"/>
              </a:lnSpc>
              <a:spcBef>
                <a:spcPts val="0"/>
              </a:spcBef>
              <a:spcAft>
                <a:spcPts val="533"/>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State:</a:t>
            </a:r>
          </a:p>
          <a:p>
            <a:pPr marR="243852" lvl="0" algn="l" defTabSz="914400" rtl="0" eaLnBrk="1" fontAlgn="auto" latinLnBrk="0" hangingPunct="1">
              <a:spcBef>
                <a:spcPts val="0"/>
              </a:spcBef>
              <a:buClrTx/>
              <a:buSzTx/>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Senators representing even numbered districts up for election (24/49)</a:t>
            </a:r>
            <a:endPar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endParaRPr>
          </a:p>
          <a:p>
            <a:pPr marR="243852" lvl="0" algn="l" defTabSz="914400" rtl="0" eaLnBrk="1" fontAlgn="auto" latinLnBrk="0" hangingPunct="1">
              <a:spcBef>
                <a:spcPts val="0"/>
              </a:spcBef>
              <a:buClrTx/>
              <a:buSzTx/>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	-</a:t>
            </a: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10 senators term limited</a:t>
            </a:r>
          </a:p>
          <a:p>
            <a:pPr marR="243852" lvl="0" algn="l" defTabSz="914400" rtl="0" eaLnBrk="1" fontAlgn="auto" latinLnBrk="0" hangingPunct="1">
              <a:spcBef>
                <a:spcPts val="0"/>
              </a:spcBef>
              <a:buClrTx/>
              <a:buSzTx/>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	-14 senators up for reelection</a:t>
            </a:r>
            <a:endPar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endParaRPr>
          </a:p>
          <a:p>
            <a:pPr marR="243852" lvl="0" algn="l" defTabSz="914400" rtl="0" eaLnBrk="1" fontAlgn="auto" latinLnBrk="0" hangingPunct="1">
              <a:spcBef>
                <a:spcPts val="0"/>
              </a:spcBef>
              <a:buClrTx/>
              <a:buSzTx/>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	-Executive branch up for reelection</a:t>
            </a:r>
            <a:endPar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endParaRPr>
          </a:p>
          <a:p>
            <a:pPr marR="243852" lvl="0" algn="l" defTabSz="914400" rtl="0" eaLnBrk="1" fontAlgn="auto" latinLnBrk="0" hangingPunct="1">
              <a:spcBef>
                <a:spcPts val="0"/>
              </a:spcBef>
              <a:buClrTx/>
              <a:buSzTx/>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	-Former s</a:t>
            </a:r>
            <a:r>
              <a:rPr kumimoji="0" lang="en-US" sz="2000" b="0" i="0" u="none" strike="noStrike" kern="1200" cap="none" spc="0" normalizeH="0" baseline="0" noProof="0" dirty="0" err="1">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enators</a:t>
            </a: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 that sat out the last 4 years may run again</a:t>
            </a:r>
          </a:p>
          <a:p>
            <a:pPr marR="243852" lvl="0" algn="l" defTabSz="914400" rtl="0" eaLnBrk="1" fontAlgn="auto" latinLnBrk="0" hangingPunct="1">
              <a:spcBef>
                <a:spcPts val="0"/>
              </a:spcBef>
              <a:buClrTx/>
              <a:buSzTx/>
              <a:tabLst/>
              <a:defRPr/>
            </a:pPr>
            <a:endParaRPr lang="en-US" sz="2000" dirty="0">
              <a:solidFill>
                <a:prstClr val="black"/>
              </a:solidFill>
              <a:latin typeface="Calibri" panose="020F0502020204030204"/>
              <a:ea typeface="Arial" panose="020B0604020202020204" pitchFamily="34" charset="0"/>
              <a:cs typeface="Times New Roman" panose="02020603050405020304" pitchFamily="18" charset="0"/>
            </a:endParaRPr>
          </a:p>
          <a:p>
            <a:pPr marR="243852" lvl="0" algn="l" defTabSz="914400" rtl="0" eaLnBrk="1" fontAlgn="auto" latinLnBrk="0" hangingPunct="1">
              <a:spcBef>
                <a:spcPts val="0"/>
              </a:spcBef>
              <a:buClrTx/>
              <a:buSzTx/>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NHA is receiving invitations for fundraisers in December 2024</a:t>
            </a:r>
          </a:p>
          <a:p>
            <a:pPr marR="243852" lvl="0" algn="l" defTabSz="914400" rtl="0" eaLnBrk="1" fontAlgn="auto" latinLnBrk="0" hangingPunct="1">
              <a:spcBef>
                <a:spcPts val="0"/>
              </a:spcBef>
              <a:buClrTx/>
              <a:buSzTx/>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endParaRPr>
          </a:p>
          <a:p>
            <a:pPr marL="0" marR="243852" lvl="0" indent="0" algn="l" defTabSz="914400" rtl="0" eaLnBrk="1" fontAlgn="auto" latinLnBrk="0" hangingPunct="1">
              <a:spcBef>
                <a:spcPts val="0"/>
              </a:spcBef>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Federal </a:t>
            </a:r>
            <a:r>
              <a:rPr lang="en-US" sz="2000" b="1" dirty="0">
                <a:solidFill>
                  <a:prstClr val="black"/>
                </a:solidFill>
                <a:latin typeface="Calibri" panose="020F0502020204030204"/>
                <a:ea typeface="Arial" panose="020B0604020202020204" pitchFamily="34" charset="0"/>
                <a:cs typeface="Times New Roman" panose="02020603050405020304" pitchFamily="18" charset="0"/>
              </a:rPr>
              <a:t>Election</a:t>
            </a:r>
            <a:r>
              <a:rPr kumimoji="0" lang="en-US" sz="2000" b="1"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a:t>
            </a:r>
          </a:p>
          <a:p>
            <a:pPr marL="0" marR="243852" lvl="0" indent="0" algn="l" defTabSz="914400" rtl="0" eaLnBrk="1" fontAlgn="auto" latinLnBrk="0" hangingPunct="1">
              <a:spcBef>
                <a:spcPts val="0"/>
              </a:spcBef>
              <a:buClrTx/>
              <a:buSzTx/>
              <a:buFontTx/>
              <a:buNone/>
              <a:tabLst/>
              <a:defRPr/>
            </a:pPr>
            <a:endParaRPr lang="en-US" sz="2000" dirty="0">
              <a:solidFill>
                <a:prstClr val="black"/>
              </a:solidFill>
              <a:latin typeface="Calibri" panose="020F0502020204030204"/>
              <a:ea typeface="Arial" panose="020B0604020202020204" pitchFamily="34" charset="0"/>
              <a:cs typeface="Times New Roman" panose="02020603050405020304" pitchFamily="18" charset="0"/>
            </a:endParaRPr>
          </a:p>
          <a:p>
            <a:pPr marL="0" marR="243852" lvl="0" indent="0" algn="l" defTabSz="914400" rtl="0" eaLnBrk="1" fontAlgn="auto" latinLnBrk="0" hangingPunct="1">
              <a:spcBef>
                <a:spcPts val="0"/>
              </a:spcBef>
              <a:buClrTx/>
              <a:buSzTx/>
              <a:buFontTx/>
              <a:buNone/>
              <a:tabLst/>
              <a:defRPr/>
            </a:pPr>
            <a:r>
              <a:rPr lang="en-US" sz="2000" dirty="0">
                <a:solidFill>
                  <a:prstClr val="black"/>
                </a:solidFill>
                <a:latin typeface="Calibri" panose="020F0502020204030204"/>
                <a:ea typeface="Arial" panose="020B0604020202020204" pitchFamily="34" charset="0"/>
                <a:cs typeface="Times New Roman" panose="02020603050405020304" pitchFamily="18" charset="0"/>
              </a:rPr>
              <a:t>Senator Ricketts will face reelection in 2026 along with all three House members.</a:t>
            </a:r>
            <a:r>
              <a:rPr kumimoji="0" lang="en-US" sz="1600" b="0" i="0" u="none" strike="noStrike" kern="1200" cap="none" spc="0" normalizeH="0" baseline="0" noProof="0" dirty="0">
                <a:ln>
                  <a:noFill/>
                </a:ln>
                <a:solidFill>
                  <a:prstClr val="black"/>
                </a:solidFill>
                <a:effectLst/>
                <a:uLnTx/>
                <a:uFillTx/>
                <a:latin typeface="Calibri" panose="020F0502020204030204"/>
                <a:ea typeface="Arial" panose="020B0604020202020204" pitchFamily="34" charset="0"/>
                <a:cs typeface="Times New Roman" panose="02020603050405020304" pitchFamily="18" charset="0"/>
              </a:rPr>
              <a:t>	</a:t>
            </a:r>
          </a:p>
        </p:txBody>
      </p:sp>
    </p:spTree>
    <p:extLst>
      <p:ext uri="{BB962C8B-B14F-4D97-AF65-F5344CB8AC3E}">
        <p14:creationId xmlns:p14="http://schemas.microsoft.com/office/powerpoint/2010/main" val="1325902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AD4A8-1805-7D14-BC28-CC0E65BD7225}"/>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C8006133-BA9D-AD6D-73E9-40A82C08C4D3}"/>
              </a:ext>
            </a:extLst>
          </p:cNvPr>
          <p:cNvPicPr>
            <a:picLocks noGrp="1" noChangeAspect="1"/>
          </p:cNvPicPr>
          <p:nvPr>
            <p:ph idx="1"/>
          </p:nvPr>
        </p:nvPicPr>
        <p:blipFill>
          <a:blip r:embed="rId2"/>
          <a:stretch>
            <a:fillRect/>
          </a:stretch>
        </p:blipFill>
        <p:spPr>
          <a:xfrm>
            <a:off x="9093200" y="6121400"/>
            <a:ext cx="2865665" cy="572446"/>
          </a:xfrm>
        </p:spPr>
      </p:pic>
      <p:sp>
        <p:nvSpPr>
          <p:cNvPr id="7" name="TextBox 6">
            <a:extLst>
              <a:ext uri="{FF2B5EF4-FFF2-40B4-BE49-F238E27FC236}">
                <a16:creationId xmlns:a16="http://schemas.microsoft.com/office/drawing/2014/main" id="{684BD7DC-3CA3-8BF8-11EE-3BE173D6E65D}"/>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State legislation</a:t>
            </a:r>
          </a:p>
        </p:txBody>
      </p:sp>
      <p:graphicFrame>
        <p:nvGraphicFramePr>
          <p:cNvPr id="9" name="TextBox 5">
            <a:extLst>
              <a:ext uri="{FF2B5EF4-FFF2-40B4-BE49-F238E27FC236}">
                <a16:creationId xmlns:a16="http://schemas.microsoft.com/office/drawing/2014/main" id="{3DC13448-EBE5-7F1F-9CC7-55DD2C2AE105}"/>
              </a:ext>
            </a:extLst>
          </p:cNvPr>
          <p:cNvGraphicFramePr/>
          <p:nvPr>
            <p:extLst>
              <p:ext uri="{D42A27DB-BD31-4B8C-83A1-F6EECF244321}">
                <p14:modId xmlns:p14="http://schemas.microsoft.com/office/powerpoint/2010/main" val="1513143470"/>
              </p:ext>
            </p:extLst>
          </p:nvPr>
        </p:nvGraphicFramePr>
        <p:xfrm>
          <a:off x="1168400" y="1998494"/>
          <a:ext cx="10160000" cy="39705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035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87B156-05A2-F795-3EF7-6B391D090CD8}"/>
              </a:ext>
            </a:extLst>
          </p:cNvPr>
          <p:cNvSpPr txBox="1">
            <a:spLocks/>
          </p:cNvSpPr>
          <p:nvPr/>
        </p:nvSpPr>
        <p:spPr>
          <a:xfrm>
            <a:off x="3352800" y="3124200"/>
            <a:ext cx="5486400" cy="762000"/>
          </a:xfrm>
          <a:prstGeom prst="rect">
            <a:avLst/>
          </a:prstGeom>
        </p:spPr>
        <p:txBody>
          <a:bodyPr vert="horz" lIns="60960" tIns="30480" rIns="60960" bIns="3048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002060"/>
                </a:solidFill>
                <a:latin typeface="Bebas Neue" panose="020B0606020202050201" pitchFamily="34" charset="0"/>
              </a:rPr>
              <a:t>Questions?</a:t>
            </a:r>
          </a:p>
        </p:txBody>
      </p:sp>
      <p:pic>
        <p:nvPicPr>
          <p:cNvPr id="5" name="Content Placeholder 4" descr="Icon&#10;&#10;Description automatically generated">
            <a:extLst>
              <a:ext uri="{FF2B5EF4-FFF2-40B4-BE49-F238E27FC236}">
                <a16:creationId xmlns:a16="http://schemas.microsoft.com/office/drawing/2014/main" id="{3FD73610-F861-6B66-BCB0-56C1F3B31563}"/>
              </a:ext>
            </a:extLst>
          </p:cNvPr>
          <p:cNvPicPr>
            <a:picLocks noChangeAspect="1"/>
          </p:cNvPicPr>
          <p:nvPr/>
        </p:nvPicPr>
        <p:blipFill>
          <a:blip r:embed="rId2"/>
          <a:stretch>
            <a:fillRect/>
          </a:stretch>
        </p:blipFill>
        <p:spPr>
          <a:xfrm>
            <a:off x="8991601" y="6121400"/>
            <a:ext cx="3083831" cy="622039"/>
          </a:xfrm>
          <a:prstGeom prst="rect">
            <a:avLst/>
          </a:prstGeom>
        </p:spPr>
      </p:pic>
    </p:spTree>
    <p:extLst>
      <p:ext uri="{BB962C8B-B14F-4D97-AF65-F5344CB8AC3E}">
        <p14:creationId xmlns:p14="http://schemas.microsoft.com/office/powerpoint/2010/main" val="2645747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00EE6-4252-B003-1111-629A2BD3BE25}"/>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A0C0E1EC-016F-76D5-04D8-BDAD9C3EC3AA}"/>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0F3D7A6D-B853-13CD-E911-59FAFE16E2B2}"/>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Policial Action Committee</a:t>
            </a:r>
          </a:p>
        </p:txBody>
      </p:sp>
      <p:sp>
        <p:nvSpPr>
          <p:cNvPr id="2" name="TextBox 1">
            <a:extLst>
              <a:ext uri="{FF2B5EF4-FFF2-40B4-BE49-F238E27FC236}">
                <a16:creationId xmlns:a16="http://schemas.microsoft.com/office/drawing/2014/main" id="{16A24503-3DFC-76DB-BA67-B7EDF195E52C}"/>
              </a:ext>
            </a:extLst>
          </p:cNvPr>
          <p:cNvSpPr txBox="1"/>
          <p:nvPr/>
        </p:nvSpPr>
        <p:spPr>
          <a:xfrm>
            <a:off x="1997041" y="1721395"/>
            <a:ext cx="7997892" cy="2862322"/>
          </a:xfrm>
          <a:prstGeom prst="rect">
            <a:avLst/>
          </a:prstGeom>
          <a:noFill/>
        </p:spPr>
        <p:txBody>
          <a:bodyPr wrap="square" rtlCol="0">
            <a:spAutoFit/>
          </a:bodyPr>
          <a:lstStyle/>
          <a:p>
            <a:pPr marL="0" indent="0">
              <a:buNone/>
            </a:pPr>
            <a:r>
              <a:rPr lang="en-US" sz="2000" b="1" dirty="0"/>
              <a:t>WHAT IS A PAC?</a:t>
            </a:r>
          </a:p>
          <a:p>
            <a:pPr marL="0" indent="0">
              <a:buNone/>
            </a:pPr>
            <a:endParaRPr lang="en-US" sz="2000" b="1" dirty="0"/>
          </a:p>
          <a:p>
            <a:pPr marL="0" indent="0" algn="just">
              <a:buNone/>
            </a:pPr>
            <a:r>
              <a:rPr lang="en-US" sz="2000" dirty="0"/>
              <a:t>A Political Action Committee (PAC) is an organization whose purpose is to raise and distribute campaign funds to candidates seeking political office.</a:t>
            </a:r>
          </a:p>
          <a:p>
            <a:pPr marL="0" indent="0" algn="just">
              <a:buNone/>
            </a:pPr>
            <a:endParaRPr lang="en-US" sz="2000" dirty="0"/>
          </a:p>
          <a:p>
            <a:pPr marL="0" indent="0">
              <a:buNone/>
            </a:pPr>
            <a:r>
              <a:rPr lang="en-US" sz="2000" dirty="0"/>
              <a:t>The NHA PAC promotes the legislative and political interests of the NHA and provides members with another means to ensure that the needs of NHA membership are met. </a:t>
            </a:r>
          </a:p>
          <a:p>
            <a:pPr marL="0" indent="0" algn="just">
              <a:buNone/>
            </a:pPr>
            <a:endParaRPr lang="en-US" sz="2000" dirty="0"/>
          </a:p>
        </p:txBody>
      </p:sp>
    </p:spTree>
    <p:extLst>
      <p:ext uri="{BB962C8B-B14F-4D97-AF65-F5344CB8AC3E}">
        <p14:creationId xmlns:p14="http://schemas.microsoft.com/office/powerpoint/2010/main" val="979036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647CA-6CBD-117D-397E-D48BA9A44D3C}"/>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BF3AB792-3369-0B99-C01F-0DEB0AE37B96}"/>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48675510-6E9E-A7AA-B5C3-C81743F31286}"/>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Policial Action Committee</a:t>
            </a:r>
          </a:p>
        </p:txBody>
      </p:sp>
      <p:sp>
        <p:nvSpPr>
          <p:cNvPr id="2" name="TextBox 1">
            <a:extLst>
              <a:ext uri="{FF2B5EF4-FFF2-40B4-BE49-F238E27FC236}">
                <a16:creationId xmlns:a16="http://schemas.microsoft.com/office/drawing/2014/main" id="{4F5F4A5C-E6AB-1998-CA68-392E2A6FA6D4}"/>
              </a:ext>
            </a:extLst>
          </p:cNvPr>
          <p:cNvSpPr txBox="1"/>
          <p:nvPr/>
        </p:nvSpPr>
        <p:spPr>
          <a:xfrm>
            <a:off x="1997041" y="1721395"/>
            <a:ext cx="7997892" cy="4401205"/>
          </a:xfrm>
          <a:prstGeom prst="rect">
            <a:avLst/>
          </a:prstGeom>
          <a:noFill/>
        </p:spPr>
        <p:txBody>
          <a:bodyPr wrap="square" rtlCol="0">
            <a:spAutoFit/>
          </a:bodyPr>
          <a:lstStyle/>
          <a:p>
            <a:pPr marL="0" indent="0">
              <a:buNone/>
            </a:pPr>
            <a:r>
              <a:rPr lang="en-US" sz="2000" b="1" dirty="0"/>
              <a:t>WHAT DOES THE PAC DO?</a:t>
            </a:r>
          </a:p>
          <a:p>
            <a:pPr marL="0" indent="0">
              <a:buNone/>
            </a:pPr>
            <a:r>
              <a:rPr lang="en-US" sz="2000" dirty="0"/>
              <a:t>The NHA PAC mission:</a:t>
            </a:r>
          </a:p>
          <a:p>
            <a:pPr marL="0" indent="0">
              <a:buNone/>
            </a:pPr>
            <a:endParaRPr lang="en-US" sz="2000" dirty="0"/>
          </a:p>
          <a:p>
            <a:r>
              <a:rPr lang="en-US" sz="2000" dirty="0"/>
              <a:t>Support political candidates and elected officials whose philosophies, actions, and voting records reflect an understanding and concern for hospital and health care issues.  </a:t>
            </a:r>
          </a:p>
          <a:p>
            <a:endParaRPr lang="en-US" sz="2000" dirty="0"/>
          </a:p>
          <a:p>
            <a:r>
              <a:rPr lang="en-US" sz="2000" dirty="0"/>
              <a:t>With the guidance of the NHA PAC Steering Committee, our strongest political advocates are carefully vetted, educated and their campaigns strengthened through the support of the NHA PAC.</a:t>
            </a:r>
          </a:p>
          <a:p>
            <a:endParaRPr lang="en-US" sz="2000" dirty="0"/>
          </a:p>
          <a:p>
            <a:pPr algn="just"/>
            <a:r>
              <a:rPr lang="en-US" sz="2000" dirty="0"/>
              <a:t>The NHA Advocacy team uses PAC contributions to build relationships with senators, staff, and elected officials.</a:t>
            </a:r>
          </a:p>
          <a:p>
            <a:pPr marL="0" indent="0" algn="just">
              <a:buNone/>
            </a:pPr>
            <a:endParaRPr lang="en-US" sz="2000" dirty="0"/>
          </a:p>
        </p:txBody>
      </p:sp>
    </p:spTree>
    <p:extLst>
      <p:ext uri="{BB962C8B-B14F-4D97-AF65-F5344CB8AC3E}">
        <p14:creationId xmlns:p14="http://schemas.microsoft.com/office/powerpoint/2010/main" val="3317697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4E361-2FF2-51FF-78BD-FBCF10552BA2}"/>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4CA4EA2F-8A1A-1B0A-4E91-043422B3BD2D}"/>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08E30D6E-69FD-E033-8BCD-B5836D071422}"/>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Policial Action Committee</a:t>
            </a:r>
          </a:p>
        </p:txBody>
      </p:sp>
      <p:sp>
        <p:nvSpPr>
          <p:cNvPr id="2" name="TextBox 1">
            <a:extLst>
              <a:ext uri="{FF2B5EF4-FFF2-40B4-BE49-F238E27FC236}">
                <a16:creationId xmlns:a16="http://schemas.microsoft.com/office/drawing/2014/main" id="{CD8C5D9E-D191-2F8F-7AAE-1CD82B2027B4}"/>
              </a:ext>
            </a:extLst>
          </p:cNvPr>
          <p:cNvSpPr txBox="1"/>
          <p:nvPr/>
        </p:nvSpPr>
        <p:spPr>
          <a:xfrm>
            <a:off x="1997041" y="1721395"/>
            <a:ext cx="7997892" cy="3477875"/>
          </a:xfrm>
          <a:prstGeom prst="rect">
            <a:avLst/>
          </a:prstGeom>
          <a:noFill/>
        </p:spPr>
        <p:txBody>
          <a:bodyPr wrap="square" rtlCol="0">
            <a:spAutoFit/>
          </a:bodyPr>
          <a:lstStyle/>
          <a:p>
            <a:pPr marL="0" indent="0">
              <a:buNone/>
            </a:pPr>
            <a:r>
              <a:rPr lang="en-US" sz="2000" b="1" dirty="0"/>
              <a:t>WHAT DOES THE PAC NOT DO?</a:t>
            </a:r>
          </a:p>
          <a:p>
            <a:pPr marL="0" indent="0">
              <a:buNone/>
            </a:pPr>
            <a:endParaRPr lang="en-US" sz="2000" b="1" dirty="0"/>
          </a:p>
          <a:p>
            <a:pPr marL="0" indent="0">
              <a:buNone/>
            </a:pPr>
            <a:r>
              <a:rPr lang="en-US" sz="2000" dirty="0"/>
              <a:t>The NHA PAC does not “buy” votes.  We </a:t>
            </a:r>
            <a:r>
              <a:rPr lang="en-US" sz="2000" u="sng" dirty="0"/>
              <a:t>build</a:t>
            </a:r>
            <a:r>
              <a:rPr lang="en-US" sz="2000" dirty="0"/>
              <a:t> relationships.</a:t>
            </a:r>
          </a:p>
          <a:p>
            <a:pPr marL="0" indent="0">
              <a:buNone/>
            </a:pPr>
            <a:endParaRPr lang="en-US" sz="2000" dirty="0"/>
          </a:p>
          <a:p>
            <a:r>
              <a:rPr lang="en-US" sz="2000" b="1" dirty="0"/>
              <a:t>REALITY</a:t>
            </a:r>
            <a:endParaRPr lang="en-US" sz="2000" dirty="0"/>
          </a:p>
          <a:p>
            <a:pPr marL="0" indent="0">
              <a:buNone/>
            </a:pPr>
            <a:r>
              <a:rPr lang="en-US" sz="2000" dirty="0"/>
              <a:t>Legislative races are expensive, often costing candidates hundreds of thousands of dollars for a $12,000/year “part time” job.</a:t>
            </a:r>
          </a:p>
          <a:p>
            <a:pPr marL="0" indent="0">
              <a:buNone/>
            </a:pPr>
            <a:endParaRPr lang="en-US" sz="2000" dirty="0"/>
          </a:p>
          <a:p>
            <a:pPr marL="0" indent="0">
              <a:buNone/>
            </a:pPr>
            <a:r>
              <a:rPr lang="en-US" sz="2000" dirty="0"/>
              <a:t>Like everything else, they are becoming more expensive every year.</a:t>
            </a:r>
          </a:p>
          <a:p>
            <a:pPr marL="0" indent="0">
              <a:buNone/>
            </a:pPr>
            <a:endParaRPr lang="en-US" sz="2000" dirty="0"/>
          </a:p>
          <a:p>
            <a:pPr marL="0" indent="0" algn="just">
              <a:buNone/>
            </a:pPr>
            <a:r>
              <a:rPr lang="en-US" sz="2000" dirty="0"/>
              <a:t>If you are not sitting at the table, then you might be on the menu.</a:t>
            </a:r>
          </a:p>
        </p:txBody>
      </p:sp>
    </p:spTree>
    <p:extLst>
      <p:ext uri="{BB962C8B-B14F-4D97-AF65-F5344CB8AC3E}">
        <p14:creationId xmlns:p14="http://schemas.microsoft.com/office/powerpoint/2010/main" val="1926926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41E0C-8942-92CD-0185-04739FEDF63B}"/>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50D07544-B51C-4DFD-2F83-5DD521EA96CE}"/>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6CF06744-BB7A-D360-D07C-0A6AE48F8F2D}"/>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Policial Action Committee</a:t>
            </a:r>
          </a:p>
        </p:txBody>
      </p:sp>
      <p:sp>
        <p:nvSpPr>
          <p:cNvPr id="2" name="TextBox 1">
            <a:extLst>
              <a:ext uri="{FF2B5EF4-FFF2-40B4-BE49-F238E27FC236}">
                <a16:creationId xmlns:a16="http://schemas.microsoft.com/office/drawing/2014/main" id="{2FE69235-FCC5-86DB-B6BA-44E6418B8D7F}"/>
              </a:ext>
            </a:extLst>
          </p:cNvPr>
          <p:cNvSpPr txBox="1"/>
          <p:nvPr/>
        </p:nvSpPr>
        <p:spPr>
          <a:xfrm>
            <a:off x="1997041" y="1721395"/>
            <a:ext cx="7997892" cy="2862322"/>
          </a:xfrm>
          <a:prstGeom prst="rect">
            <a:avLst/>
          </a:prstGeom>
          <a:noFill/>
        </p:spPr>
        <p:txBody>
          <a:bodyPr wrap="square" rtlCol="0">
            <a:spAutoFit/>
          </a:bodyPr>
          <a:lstStyle/>
          <a:p>
            <a:pPr marL="0" indent="0">
              <a:buNone/>
            </a:pPr>
            <a:r>
              <a:rPr lang="en-US" sz="2000" b="1" dirty="0"/>
              <a:t>How are campaign donations spent by candidates?</a:t>
            </a:r>
          </a:p>
          <a:p>
            <a:pPr marL="0" indent="0">
              <a:buNone/>
            </a:pPr>
            <a:endParaRPr lang="en-US" sz="2000" dirty="0"/>
          </a:p>
          <a:p>
            <a:pPr marL="0" indent="0" algn="just">
              <a:buNone/>
            </a:pPr>
            <a:r>
              <a:rPr lang="en-US" sz="2000" dirty="0"/>
              <a:t>There are specific guidelines on how campaign donations may be spent by candidates. Candidates in Nebraska file with NE Accountability and Disclosure Commission and the Federal Election Commission govern federal candidate filings. </a:t>
            </a:r>
          </a:p>
          <a:p>
            <a:pPr marL="0" indent="0" algn="just">
              <a:buNone/>
            </a:pPr>
            <a:endParaRPr lang="en-US" sz="2000" dirty="0"/>
          </a:p>
          <a:p>
            <a:pPr marL="0" indent="0" algn="just">
              <a:buNone/>
            </a:pPr>
            <a:r>
              <a:rPr lang="en-US" sz="2000" dirty="0"/>
              <a:t>Campaign spending generally include commercials, mailings, campaign staff, yard signs, printed materials, social media posts, etc.</a:t>
            </a:r>
          </a:p>
        </p:txBody>
      </p:sp>
    </p:spTree>
    <p:extLst>
      <p:ext uri="{BB962C8B-B14F-4D97-AF65-F5344CB8AC3E}">
        <p14:creationId xmlns:p14="http://schemas.microsoft.com/office/powerpoint/2010/main" val="875115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BFFE51-6B60-5E3E-E0EC-899470A82DAB}"/>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D62A4A59-3913-4744-6FDE-298A641BCBB9}"/>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65AFBAA8-E31A-EA01-3EDE-30489260B2F2}"/>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Policial Action Committee</a:t>
            </a:r>
          </a:p>
        </p:txBody>
      </p:sp>
      <p:sp>
        <p:nvSpPr>
          <p:cNvPr id="2" name="TextBox 1">
            <a:extLst>
              <a:ext uri="{FF2B5EF4-FFF2-40B4-BE49-F238E27FC236}">
                <a16:creationId xmlns:a16="http://schemas.microsoft.com/office/drawing/2014/main" id="{EAE32525-3FF6-81A7-E88D-D6BF4CD84B8D}"/>
              </a:ext>
            </a:extLst>
          </p:cNvPr>
          <p:cNvSpPr txBox="1"/>
          <p:nvPr/>
        </p:nvSpPr>
        <p:spPr>
          <a:xfrm>
            <a:off x="1997041" y="1721395"/>
            <a:ext cx="7997892" cy="5016758"/>
          </a:xfrm>
          <a:prstGeom prst="rect">
            <a:avLst/>
          </a:prstGeom>
          <a:noFill/>
        </p:spPr>
        <p:txBody>
          <a:bodyPr wrap="square" rtlCol="0">
            <a:spAutoFit/>
          </a:bodyPr>
          <a:lstStyle/>
          <a:p>
            <a:pPr marL="0" indent="0">
              <a:buNone/>
            </a:pPr>
            <a:r>
              <a:rPr lang="en-US" sz="2000" b="1" dirty="0"/>
              <a:t>WHY DOES THE NHA NEED A PAC?</a:t>
            </a:r>
          </a:p>
          <a:p>
            <a:pPr marL="0" indent="0">
              <a:buNone/>
            </a:pPr>
            <a:endParaRPr lang="en-US" sz="2000" dirty="0"/>
          </a:p>
          <a:p>
            <a:pPr algn="just"/>
            <a:r>
              <a:rPr lang="en-US" sz="2000" dirty="0"/>
              <a:t>Term limits have created a new dynamic in our ability to effectuate change in Nebraska’s political climate today.  </a:t>
            </a:r>
          </a:p>
          <a:p>
            <a:pPr algn="just"/>
            <a:endParaRPr lang="en-US" sz="2000" dirty="0"/>
          </a:p>
          <a:p>
            <a:pPr algn="just"/>
            <a:r>
              <a:rPr lang="en-US" sz="2000" dirty="0"/>
              <a:t>In 2024, there were 16 new senators elected to the legislature.</a:t>
            </a:r>
          </a:p>
          <a:p>
            <a:pPr algn="just"/>
            <a:r>
              <a:rPr lang="en-US" sz="2000" dirty="0"/>
              <a:t>In 2022, there were 15 new senators elected to the legislature.</a:t>
            </a:r>
          </a:p>
          <a:p>
            <a:pPr algn="just"/>
            <a:r>
              <a:rPr lang="en-US" sz="2000" dirty="0"/>
              <a:t>In January 2025, two thirds of the legislature will have less than 2 years of experience in policymaking.</a:t>
            </a:r>
          </a:p>
          <a:p>
            <a:pPr algn="just"/>
            <a:endParaRPr lang="en-US" sz="2000" dirty="0"/>
          </a:p>
          <a:p>
            <a:pPr algn="just"/>
            <a:r>
              <a:rPr lang="en-US" sz="2000" dirty="0"/>
              <a:t>The NHA is continuously engaging with and educating lawmakers and their staff.</a:t>
            </a:r>
          </a:p>
          <a:p>
            <a:pPr algn="just"/>
            <a:endParaRPr lang="en-US" sz="2000" dirty="0"/>
          </a:p>
          <a:p>
            <a:pPr algn="just"/>
            <a:r>
              <a:rPr lang="en-US" sz="2000" dirty="0"/>
              <a:t>Additionally, support from the NHA PAC shows our current officeholders that we value their commitment to the state.  </a:t>
            </a:r>
          </a:p>
          <a:p>
            <a:pPr marL="0" indent="0" algn="just">
              <a:buNone/>
            </a:pPr>
            <a:endParaRPr lang="en-US" sz="2000" dirty="0"/>
          </a:p>
        </p:txBody>
      </p:sp>
    </p:spTree>
    <p:extLst>
      <p:ext uri="{BB962C8B-B14F-4D97-AF65-F5344CB8AC3E}">
        <p14:creationId xmlns:p14="http://schemas.microsoft.com/office/powerpoint/2010/main" val="1042769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A27407-3AFC-12A8-1549-44767FA1F261}"/>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960EF17A-0C71-42B7-F040-E0EFCE790361}"/>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8F3028C5-03E6-FCB4-C21E-EE70B9D6E402}"/>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Policial Action Committee</a:t>
            </a:r>
          </a:p>
        </p:txBody>
      </p:sp>
      <p:sp>
        <p:nvSpPr>
          <p:cNvPr id="2" name="TextBox 1">
            <a:extLst>
              <a:ext uri="{FF2B5EF4-FFF2-40B4-BE49-F238E27FC236}">
                <a16:creationId xmlns:a16="http://schemas.microsoft.com/office/drawing/2014/main" id="{5D0D1630-BC47-82EF-8F5D-4115D818378C}"/>
              </a:ext>
            </a:extLst>
          </p:cNvPr>
          <p:cNvSpPr txBox="1"/>
          <p:nvPr/>
        </p:nvSpPr>
        <p:spPr>
          <a:xfrm>
            <a:off x="1997041" y="1721395"/>
            <a:ext cx="7997892" cy="3847207"/>
          </a:xfrm>
          <a:prstGeom prst="rect">
            <a:avLst/>
          </a:prstGeom>
          <a:noFill/>
        </p:spPr>
        <p:txBody>
          <a:bodyPr wrap="square" rtlCol="0">
            <a:spAutoFit/>
          </a:bodyPr>
          <a:lstStyle/>
          <a:p>
            <a:pPr marL="0" indent="0">
              <a:buNone/>
            </a:pPr>
            <a:endParaRPr lang="en-US" sz="2000" dirty="0"/>
          </a:p>
          <a:p>
            <a:pPr algn="just"/>
            <a:r>
              <a:rPr lang="en-US" sz="2000" dirty="0"/>
              <a:t>The strength of the NHA PAC directly affects the ability of Nebraska's hospitals to be leaders in the health care policymaking process.  </a:t>
            </a:r>
          </a:p>
          <a:p>
            <a:pPr algn="just"/>
            <a:endParaRPr lang="en-US" sz="2000" dirty="0"/>
          </a:p>
          <a:p>
            <a:pPr algn="just"/>
            <a:r>
              <a:rPr lang="en-US" sz="2000" dirty="0"/>
              <a:t>You have a unique opportunity to help ensure that those who represent our state are advocates for efficient and effective health care policy.  </a:t>
            </a:r>
          </a:p>
          <a:p>
            <a:pPr algn="just"/>
            <a:endParaRPr lang="en-US" sz="2000" dirty="0"/>
          </a:p>
          <a:p>
            <a:pPr algn="just"/>
            <a:r>
              <a:rPr lang="en-US" sz="2000" dirty="0"/>
              <a:t>How you can help the NHA PAC!</a:t>
            </a:r>
          </a:p>
          <a:p>
            <a:pPr algn="just"/>
            <a:r>
              <a:rPr lang="en-US" sz="2000" dirty="0"/>
              <a:t>	-Donate</a:t>
            </a:r>
          </a:p>
          <a:p>
            <a:pPr algn="just"/>
            <a:r>
              <a:rPr lang="en-US" sz="2000" dirty="0"/>
              <a:t>	-Encourage your coworkers to contribute (everyone can donate)</a:t>
            </a:r>
          </a:p>
          <a:p>
            <a:pPr algn="just"/>
            <a:r>
              <a:rPr lang="en-US" sz="2000" dirty="0"/>
              <a:t>	-Ask the NHA to conduct a PAC appeal at your hospital</a:t>
            </a:r>
          </a:p>
          <a:p>
            <a:pPr algn="just"/>
            <a:r>
              <a:rPr lang="en-US" sz="2000" dirty="0"/>
              <a:t>	-Encourage hospital leaders to meet annual goal</a:t>
            </a:r>
            <a:endParaRPr lang="en-US" sz="2400" dirty="0"/>
          </a:p>
        </p:txBody>
      </p:sp>
    </p:spTree>
    <p:extLst>
      <p:ext uri="{BB962C8B-B14F-4D97-AF65-F5344CB8AC3E}">
        <p14:creationId xmlns:p14="http://schemas.microsoft.com/office/powerpoint/2010/main" val="1779311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9C310-9FBC-6FE9-DC61-D820A28C80E4}"/>
            </a:ext>
          </a:extLst>
        </p:cNvPr>
        <p:cNvGrpSpPr/>
        <p:nvPr/>
      </p:nvGrpSpPr>
      <p:grpSpPr>
        <a:xfrm>
          <a:off x="0" y="0"/>
          <a:ext cx="0" cy="0"/>
          <a:chOff x="0" y="0"/>
          <a:chExt cx="0" cy="0"/>
        </a:xfrm>
      </p:grpSpPr>
      <p:pic>
        <p:nvPicPr>
          <p:cNvPr id="5" name="Content Placeholder 4" descr="Icon&#10;&#10;Description automatically generated">
            <a:extLst>
              <a:ext uri="{FF2B5EF4-FFF2-40B4-BE49-F238E27FC236}">
                <a16:creationId xmlns:a16="http://schemas.microsoft.com/office/drawing/2014/main" id="{E679E016-FF96-9FF3-E857-FF43B86FE197}"/>
              </a:ext>
            </a:extLst>
          </p:cNvPr>
          <p:cNvPicPr>
            <a:picLocks noGrp="1" noChangeAspect="1"/>
          </p:cNvPicPr>
          <p:nvPr>
            <p:ph idx="1"/>
          </p:nvPr>
        </p:nvPicPr>
        <p:blipFill>
          <a:blip r:embed="rId2"/>
          <a:stretch>
            <a:fillRect/>
          </a:stretch>
        </p:blipFill>
        <p:spPr>
          <a:xfrm>
            <a:off x="9144000" y="6100550"/>
            <a:ext cx="2865665" cy="572446"/>
          </a:xfrm>
        </p:spPr>
      </p:pic>
      <p:sp>
        <p:nvSpPr>
          <p:cNvPr id="7" name="TextBox 6">
            <a:extLst>
              <a:ext uri="{FF2B5EF4-FFF2-40B4-BE49-F238E27FC236}">
                <a16:creationId xmlns:a16="http://schemas.microsoft.com/office/drawing/2014/main" id="{1E86DB8C-3243-28D2-EA8A-2CCC728AF7E2}"/>
              </a:ext>
            </a:extLst>
          </p:cNvPr>
          <p:cNvSpPr txBox="1"/>
          <p:nvPr/>
        </p:nvSpPr>
        <p:spPr>
          <a:xfrm>
            <a:off x="2097054" y="736600"/>
            <a:ext cx="7997892" cy="769441"/>
          </a:xfrm>
          <a:prstGeom prst="rect">
            <a:avLst/>
          </a:prstGeom>
          <a:noFill/>
        </p:spPr>
        <p:txBody>
          <a:bodyPr wrap="square" rtlCol="0">
            <a:spAutoFit/>
          </a:bodyPr>
          <a:lstStyle/>
          <a:p>
            <a:pPr algn="ctr"/>
            <a:r>
              <a:rPr lang="en-US" sz="4400" b="1" dirty="0">
                <a:solidFill>
                  <a:srgbClr val="1E3262"/>
                </a:solidFill>
                <a:latin typeface="Bebas Neue" panose="020B0606020202050201" pitchFamily="34" charset="0"/>
              </a:rPr>
              <a:t>Policial Action Committee</a:t>
            </a:r>
          </a:p>
        </p:txBody>
      </p:sp>
      <p:graphicFrame>
        <p:nvGraphicFramePr>
          <p:cNvPr id="3" name="Chart 2">
            <a:extLst>
              <a:ext uri="{FF2B5EF4-FFF2-40B4-BE49-F238E27FC236}">
                <a16:creationId xmlns:a16="http://schemas.microsoft.com/office/drawing/2014/main" id="{B4DD214A-90AC-416A-AFB5-49ECF6F024E2}"/>
              </a:ext>
            </a:extLst>
          </p:cNvPr>
          <p:cNvGraphicFramePr>
            <a:graphicFrameLocks/>
          </p:cNvGraphicFramePr>
          <p:nvPr>
            <p:extLst>
              <p:ext uri="{D42A27DB-BD31-4B8C-83A1-F6EECF244321}">
                <p14:modId xmlns:p14="http://schemas.microsoft.com/office/powerpoint/2010/main" val="172614777"/>
              </p:ext>
            </p:extLst>
          </p:nvPr>
        </p:nvGraphicFramePr>
        <p:xfrm>
          <a:off x="6877877" y="1781093"/>
          <a:ext cx="4230094" cy="37530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a:extLst>
              <a:ext uri="{FF2B5EF4-FFF2-40B4-BE49-F238E27FC236}">
                <a16:creationId xmlns:a16="http://schemas.microsoft.com/office/drawing/2014/main" id="{0FD44659-AC00-FB69-13C0-9C46739E8B1B}"/>
              </a:ext>
            </a:extLst>
          </p:cNvPr>
          <p:cNvGraphicFramePr>
            <a:graphicFrameLocks noGrp="1"/>
          </p:cNvGraphicFramePr>
          <p:nvPr>
            <p:extLst>
              <p:ext uri="{D42A27DB-BD31-4B8C-83A1-F6EECF244321}">
                <p14:modId xmlns:p14="http://schemas.microsoft.com/office/powerpoint/2010/main" val="3375875960"/>
              </p:ext>
            </p:extLst>
          </p:nvPr>
        </p:nvGraphicFramePr>
        <p:xfrm>
          <a:off x="707667" y="1960615"/>
          <a:ext cx="5772645" cy="3393970"/>
        </p:xfrm>
        <a:graphic>
          <a:graphicData uri="http://schemas.openxmlformats.org/drawingml/2006/table">
            <a:tbl>
              <a:tblPr>
                <a:tableStyleId>{5C22544A-7EE6-4342-B048-85BDC9FD1C3A}</a:tableStyleId>
              </a:tblPr>
              <a:tblGrid>
                <a:gridCol w="1117284">
                  <a:extLst>
                    <a:ext uri="{9D8B030D-6E8A-4147-A177-3AD203B41FA5}">
                      <a16:colId xmlns:a16="http://schemas.microsoft.com/office/drawing/2014/main" val="753481738"/>
                    </a:ext>
                  </a:extLst>
                </a:gridCol>
                <a:gridCol w="1035253">
                  <a:extLst>
                    <a:ext uri="{9D8B030D-6E8A-4147-A177-3AD203B41FA5}">
                      <a16:colId xmlns:a16="http://schemas.microsoft.com/office/drawing/2014/main" val="2609355947"/>
                    </a:ext>
                  </a:extLst>
                </a:gridCol>
                <a:gridCol w="982835">
                  <a:extLst>
                    <a:ext uri="{9D8B030D-6E8A-4147-A177-3AD203B41FA5}">
                      <a16:colId xmlns:a16="http://schemas.microsoft.com/office/drawing/2014/main" val="922104370"/>
                    </a:ext>
                  </a:extLst>
                </a:gridCol>
                <a:gridCol w="851790">
                  <a:extLst>
                    <a:ext uri="{9D8B030D-6E8A-4147-A177-3AD203B41FA5}">
                      <a16:colId xmlns:a16="http://schemas.microsoft.com/office/drawing/2014/main" val="3632433486"/>
                    </a:ext>
                  </a:extLst>
                </a:gridCol>
                <a:gridCol w="891103">
                  <a:extLst>
                    <a:ext uri="{9D8B030D-6E8A-4147-A177-3AD203B41FA5}">
                      <a16:colId xmlns:a16="http://schemas.microsoft.com/office/drawing/2014/main" val="2145697414"/>
                    </a:ext>
                  </a:extLst>
                </a:gridCol>
                <a:gridCol w="894380">
                  <a:extLst>
                    <a:ext uri="{9D8B030D-6E8A-4147-A177-3AD203B41FA5}">
                      <a16:colId xmlns:a16="http://schemas.microsoft.com/office/drawing/2014/main" val="3142405484"/>
                    </a:ext>
                  </a:extLst>
                </a:gridCol>
              </a:tblGrid>
              <a:tr h="268531">
                <a:tc>
                  <a:txBody>
                    <a:bodyPr/>
                    <a:lstStyle/>
                    <a:p>
                      <a:pPr algn="ctr" fontAlgn="b"/>
                      <a:r>
                        <a:rPr lang="en-US" sz="1100" u="none" strike="noStrike">
                          <a:effectLst/>
                        </a:rPr>
                        <a:t>District</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Received</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Remaining</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NHA Goal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 of Goal</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Contributors</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344573"/>
                  </a:ext>
                </a:extLst>
              </a:tr>
              <a:tr h="268531">
                <a:tc>
                  <a:txBody>
                    <a:bodyPr/>
                    <a:lstStyle/>
                    <a:p>
                      <a:pPr algn="l" fontAlgn="b"/>
                      <a:r>
                        <a:rPr lang="en-US" sz="1100" u="none" strike="noStrike">
                          <a:effectLst/>
                        </a:rPr>
                        <a:t>District 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18,275.00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4,575.00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22,850.00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46</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9577606"/>
                  </a:ext>
                </a:extLst>
              </a:tr>
              <a:tr h="268531">
                <a:tc>
                  <a:txBody>
                    <a:bodyPr/>
                    <a:lstStyle/>
                    <a:p>
                      <a:pPr algn="l" fontAlgn="b"/>
                      <a:r>
                        <a:rPr lang="en-US" sz="1100" u="none" strike="noStrike">
                          <a:effectLst/>
                        </a:rPr>
                        <a:t>District 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10,285.00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6,115.00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16,400.00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25148989"/>
                  </a:ext>
                </a:extLst>
              </a:tr>
              <a:tr h="268531">
                <a:tc>
                  <a:txBody>
                    <a:bodyPr/>
                    <a:lstStyle/>
                    <a:p>
                      <a:pPr algn="l" fontAlgn="b"/>
                      <a:r>
                        <a:rPr lang="en-US" sz="1100" u="none" strike="noStrike">
                          <a:effectLst/>
                        </a:rPr>
                        <a:t>District 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10,835.00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1,415.00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12,250.00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45</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80987353"/>
                  </a:ext>
                </a:extLst>
              </a:tr>
              <a:tr h="268531">
                <a:tc>
                  <a:txBody>
                    <a:bodyPr/>
                    <a:lstStyle/>
                    <a:p>
                      <a:pPr algn="l" fontAlgn="b"/>
                      <a:r>
                        <a:rPr lang="en-US" sz="1100" u="none" strike="noStrike">
                          <a:effectLst/>
                        </a:rPr>
                        <a:t>District 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6,095.00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13,455.00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19,550.00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64608713"/>
                  </a:ext>
                </a:extLst>
              </a:tr>
              <a:tr h="268531">
                <a:tc>
                  <a:txBody>
                    <a:bodyPr/>
                    <a:lstStyle/>
                    <a:p>
                      <a:pPr algn="l" fontAlgn="b"/>
                      <a:r>
                        <a:rPr lang="en-US" sz="1100" u="none" strike="noStrike">
                          <a:effectLst/>
                        </a:rPr>
                        <a:t>District 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22,556.21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(2,356.21)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20,200.00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59</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58435067"/>
                  </a:ext>
                </a:extLst>
              </a:tr>
              <a:tr h="137975">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80579263"/>
                  </a:ext>
                </a:extLst>
              </a:tr>
              <a:tr h="268531">
                <a:tc>
                  <a:txBody>
                    <a:bodyPr/>
                    <a:lstStyle/>
                    <a:p>
                      <a:pPr algn="l" fontAlgn="b"/>
                      <a:r>
                        <a:rPr lang="en-US" sz="1100" u="none" strike="noStrike">
                          <a:effectLst/>
                        </a:rPr>
                        <a:t>Districts Total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68,046.21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23,203.79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91,250.00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86032891"/>
                  </a:ext>
                </a:extLst>
              </a:tr>
              <a:tr h="137975">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69021854"/>
                  </a:ext>
                </a:extLst>
              </a:tr>
              <a:tr h="268531">
                <a:tc>
                  <a:txBody>
                    <a:bodyPr/>
                    <a:lstStyle/>
                    <a:p>
                      <a:pPr algn="l" fontAlgn="b"/>
                      <a:r>
                        <a:rPr lang="en-US" sz="1100" u="none" strike="noStrike">
                          <a:effectLst/>
                        </a:rPr>
                        <a:t>NHA Staff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11,090.00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(8,340.00)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2,750.00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403%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25</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64225714"/>
                  </a:ext>
                </a:extLst>
              </a:tr>
              <a:tr h="268531">
                <a:tc>
                  <a:txBody>
                    <a:bodyPr/>
                    <a:lstStyle/>
                    <a:p>
                      <a:pPr algn="l" fontAlgn="b"/>
                      <a:r>
                        <a:rPr lang="en-US" sz="1100" u="none" strike="noStrike">
                          <a:effectLst/>
                        </a:rPr>
                        <a:t>Affiliate Members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11,300.00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(8,300.00)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3,000.00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377%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483730"/>
                  </a:ext>
                </a:extLst>
              </a:tr>
              <a:tr h="268531">
                <a:tc>
                  <a:txBody>
                    <a:bodyPr/>
                    <a:lstStyle/>
                    <a:p>
                      <a:pPr algn="l" fontAlgn="b"/>
                      <a:r>
                        <a:rPr lang="en-US" sz="1100" u="none" strike="noStrike">
                          <a:effectLst/>
                        </a:rPr>
                        <a:t>Grand Totals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90,436.21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6,563.79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97,000.00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281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12889069"/>
                  </a:ext>
                </a:extLst>
              </a:tr>
              <a:tr h="137975">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05722748"/>
                  </a:ext>
                </a:extLst>
              </a:tr>
              <a:tr h="137975">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Last Update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11/12/2024</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58845"/>
                  </a:ext>
                </a:extLst>
              </a:tr>
            </a:tbl>
          </a:graphicData>
        </a:graphic>
      </p:graphicFrame>
    </p:spTree>
    <p:extLst>
      <p:ext uri="{BB962C8B-B14F-4D97-AF65-F5344CB8AC3E}">
        <p14:creationId xmlns:p14="http://schemas.microsoft.com/office/powerpoint/2010/main" val="3718486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E0348-BF33-492E-84B5-C41D3486FC3F}"/>
              </a:ext>
            </a:extLst>
          </p:cNvPr>
          <p:cNvSpPr>
            <a:spLocks noGrp="1"/>
          </p:cNvSpPr>
          <p:nvPr>
            <p:ph type="title"/>
          </p:nvPr>
        </p:nvSpPr>
        <p:spPr>
          <a:xfrm>
            <a:off x="1407886" y="1293962"/>
            <a:ext cx="8940800" cy="5456736"/>
          </a:xfrm>
        </p:spPr>
        <p:txBody>
          <a:bodyPr>
            <a:normAutofit fontScale="90000"/>
          </a:bodyPr>
          <a:lstStyle/>
          <a:p>
            <a:pPr marL="190510" algn="ctr"/>
            <a:r>
              <a:rPr lang="en-US" sz="6000" b="1" dirty="0">
                <a:solidFill>
                  <a:srgbClr val="002060"/>
                </a:solidFill>
                <a:latin typeface="Bebas Neue" panose="020B0606020202050201" pitchFamily="34" charset="0"/>
              </a:rPr>
              <a:t>We hit our goal! Thank you!</a:t>
            </a:r>
            <a:br>
              <a:rPr lang="en-US" sz="3000" b="1" dirty="0">
                <a:solidFill>
                  <a:srgbClr val="002060"/>
                </a:solidFill>
                <a:latin typeface="Bebas Neue" panose="020B0606020202050201" pitchFamily="34" charset="0"/>
              </a:rPr>
            </a:br>
            <a:br>
              <a:rPr lang="en-US" sz="6000" b="1" dirty="0">
                <a:solidFill>
                  <a:srgbClr val="002060"/>
                </a:solidFill>
                <a:latin typeface="Bebas Neue" panose="020B0606020202050201" pitchFamily="34" charset="0"/>
              </a:rPr>
            </a:br>
            <a:r>
              <a:rPr lang="en-US" sz="6000" b="1" dirty="0">
                <a:solidFill>
                  <a:srgbClr val="002060"/>
                </a:solidFill>
                <a:latin typeface="Bebas Neue" panose="020B0606020202050201" pitchFamily="34" charset="0"/>
              </a:rPr>
              <a:t>2024 PAC Goal </a:t>
            </a:r>
            <a:r>
              <a:rPr lang="en-US" sz="6000" b="1" dirty="0">
                <a:solidFill>
                  <a:srgbClr val="C00000"/>
                </a:solidFill>
                <a:latin typeface="Bebas Neue" panose="020B0606020202050201" pitchFamily="34" charset="0"/>
              </a:rPr>
              <a:t>$85,000</a:t>
            </a:r>
            <a:br>
              <a:rPr lang="en-US" sz="6000" b="1" dirty="0">
                <a:solidFill>
                  <a:srgbClr val="C00000"/>
                </a:solidFill>
                <a:latin typeface="Bebas Neue" panose="020B0606020202050201" pitchFamily="34" charset="0"/>
              </a:rPr>
            </a:br>
            <a:r>
              <a:rPr lang="en-US" sz="6000" b="1" dirty="0">
                <a:solidFill>
                  <a:srgbClr val="002060"/>
                </a:solidFill>
                <a:latin typeface="Bebas Neue" panose="020B0606020202050201" pitchFamily="34" charset="0"/>
              </a:rPr>
              <a:t>2024 total to date </a:t>
            </a:r>
            <a:r>
              <a:rPr lang="en-US" sz="6000" b="1" dirty="0">
                <a:solidFill>
                  <a:srgbClr val="C00000"/>
                </a:solidFill>
                <a:latin typeface="Bebas Neue" panose="020B0606020202050201" pitchFamily="34" charset="0"/>
              </a:rPr>
              <a:t>$90,436</a:t>
            </a:r>
            <a:br>
              <a:rPr lang="en-US" sz="6000" b="1" dirty="0">
                <a:solidFill>
                  <a:srgbClr val="002060"/>
                </a:solidFill>
                <a:latin typeface="Bebas Neue" panose="020B0606020202050201" pitchFamily="34" charset="0"/>
              </a:rPr>
            </a:br>
            <a:br>
              <a:rPr lang="en-US" sz="6000" b="1" dirty="0">
                <a:solidFill>
                  <a:srgbClr val="002060"/>
                </a:solidFill>
                <a:latin typeface="Bebas Neue" panose="020B0606020202050201" pitchFamily="34" charset="0"/>
              </a:rPr>
            </a:br>
            <a:r>
              <a:rPr lang="en-US" sz="3600" b="1" dirty="0">
                <a:solidFill>
                  <a:srgbClr val="002060"/>
                </a:solidFill>
                <a:latin typeface="Bebas Neue" panose="020B0606020202050201" pitchFamily="34" charset="0"/>
              </a:rPr>
              <a:t>Contribute Online</a:t>
            </a:r>
            <a:br>
              <a:rPr lang="en-US" sz="3600" b="1" dirty="0">
                <a:solidFill>
                  <a:srgbClr val="002060"/>
                </a:solidFill>
                <a:latin typeface="Bebas Neue" panose="020B0606020202050201" pitchFamily="34" charset="0"/>
              </a:rPr>
            </a:br>
            <a:r>
              <a:rPr lang="en-US" sz="3600" dirty="0">
                <a:solidFill>
                  <a:srgbClr val="002060"/>
                </a:solidFill>
                <a:latin typeface="Bebas Neue" panose="020B0606020202050201" pitchFamily="34" charset="0"/>
              </a:rPr>
              <a:t>pac.nebraskahospitals.org</a:t>
            </a:r>
            <a:br>
              <a:rPr lang="en-US" sz="6400" dirty="0">
                <a:latin typeface="Bebas Neue" panose="020B0606020202050201" pitchFamily="34" charset="0"/>
              </a:rPr>
            </a:br>
            <a:r>
              <a:rPr lang="en-US" sz="2200" dirty="0">
                <a:latin typeface="Bebas Neue" panose="020B0606020202050201" pitchFamily="34" charset="0"/>
              </a:rPr>
              <a:t>Username:  </a:t>
            </a:r>
            <a:r>
              <a:rPr lang="en-US" sz="2200" dirty="0">
                <a:solidFill>
                  <a:srgbClr val="002060"/>
                </a:solidFill>
                <a:latin typeface="Bebas Neue" panose="020B0606020202050201" pitchFamily="34" charset="0"/>
              </a:rPr>
              <a:t>nhapac</a:t>
            </a:r>
            <a:br>
              <a:rPr lang="en-US" sz="2200" dirty="0">
                <a:solidFill>
                  <a:srgbClr val="002060"/>
                </a:solidFill>
                <a:latin typeface="Bebas Neue" panose="020B0606020202050201" pitchFamily="34" charset="0"/>
              </a:rPr>
            </a:br>
            <a:r>
              <a:rPr lang="en-US" sz="2200" dirty="0">
                <a:latin typeface="Bebas Neue" panose="020B0606020202050201" pitchFamily="34" charset="0"/>
              </a:rPr>
              <a:t>Password:   </a:t>
            </a:r>
            <a:r>
              <a:rPr lang="en-US" sz="2200" dirty="0">
                <a:solidFill>
                  <a:srgbClr val="002060"/>
                </a:solidFill>
                <a:latin typeface="Bebas Neue" panose="020B0606020202050201" pitchFamily="34" charset="0"/>
              </a:rPr>
              <a:t>nhapac1</a:t>
            </a:r>
            <a:endParaRPr lang="en-US" sz="2200" b="1" dirty="0">
              <a:solidFill>
                <a:srgbClr val="002060"/>
              </a:solidFill>
            </a:endParaRPr>
          </a:p>
        </p:txBody>
      </p:sp>
      <p:pic>
        <p:nvPicPr>
          <p:cNvPr id="4" name="Picture 3" descr="A picture containing text, clipart&#10;&#10;Description automatically generated">
            <a:extLst>
              <a:ext uri="{FF2B5EF4-FFF2-40B4-BE49-F238E27FC236}">
                <a16:creationId xmlns:a16="http://schemas.microsoft.com/office/drawing/2014/main" id="{A2840124-F866-85E9-ABBB-A02FED8D8391}"/>
              </a:ext>
            </a:extLst>
          </p:cNvPr>
          <p:cNvPicPr>
            <a:picLocks noChangeAspect="1"/>
          </p:cNvPicPr>
          <p:nvPr/>
        </p:nvPicPr>
        <p:blipFill>
          <a:blip r:embed="rId2"/>
          <a:stretch>
            <a:fillRect/>
          </a:stretch>
        </p:blipFill>
        <p:spPr>
          <a:xfrm>
            <a:off x="3239687" y="186674"/>
            <a:ext cx="4716214" cy="1035571"/>
          </a:xfrm>
          <a:prstGeom prst="rect">
            <a:avLst/>
          </a:prstGeom>
        </p:spPr>
      </p:pic>
      <p:pic>
        <p:nvPicPr>
          <p:cNvPr id="5" name="Picture 4">
            <a:extLst>
              <a:ext uri="{FF2B5EF4-FFF2-40B4-BE49-F238E27FC236}">
                <a16:creationId xmlns:a16="http://schemas.microsoft.com/office/drawing/2014/main" id="{53777420-5735-6351-083C-FF1F4811779F}"/>
              </a:ext>
            </a:extLst>
          </p:cNvPr>
          <p:cNvPicPr>
            <a:picLocks noChangeAspect="1"/>
          </p:cNvPicPr>
          <p:nvPr/>
        </p:nvPicPr>
        <p:blipFill>
          <a:blip r:embed="rId3"/>
          <a:stretch>
            <a:fillRect/>
          </a:stretch>
        </p:blipFill>
        <p:spPr>
          <a:xfrm>
            <a:off x="10213674" y="4904464"/>
            <a:ext cx="1846233" cy="1846233"/>
          </a:xfrm>
          <a:prstGeom prst="rect">
            <a:avLst/>
          </a:prstGeom>
        </p:spPr>
      </p:pic>
    </p:spTree>
    <p:extLst>
      <p:ext uri="{BB962C8B-B14F-4D97-AF65-F5344CB8AC3E}">
        <p14:creationId xmlns:p14="http://schemas.microsoft.com/office/powerpoint/2010/main" val="1422391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1913</TotalTime>
  <Words>910</Words>
  <Application>Microsoft Office PowerPoint</Application>
  <PresentationFormat>Widescreen</PresentationFormat>
  <Paragraphs>179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Bebas Neue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 hit our goal! Thank you!  2024 PAC Goal $85,000 2024 total to date $90,436  Contribute Online pac.nebraskahospitals.org Username:  nhapac Password:   nhapac1</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Noonan</dc:creator>
  <cp:lastModifiedBy>David Slattery</cp:lastModifiedBy>
  <cp:revision>20</cp:revision>
  <dcterms:created xsi:type="dcterms:W3CDTF">2022-06-08T18:04:40Z</dcterms:created>
  <dcterms:modified xsi:type="dcterms:W3CDTF">2024-11-13T20:38:28Z</dcterms:modified>
</cp:coreProperties>
</file>