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4"/>
  </p:sldMasterIdLst>
  <p:notesMasterIdLst>
    <p:notesMasterId r:id="rId26"/>
  </p:notesMasterIdLst>
  <p:handoutMasterIdLst>
    <p:handoutMasterId r:id="rId27"/>
  </p:handoutMasterIdLst>
  <p:sldIdLst>
    <p:sldId id="283" r:id="rId5"/>
    <p:sldId id="257" r:id="rId6"/>
    <p:sldId id="282" r:id="rId7"/>
    <p:sldId id="259" r:id="rId8"/>
    <p:sldId id="260" r:id="rId9"/>
    <p:sldId id="266" r:id="rId10"/>
    <p:sldId id="269" r:id="rId11"/>
    <p:sldId id="270" r:id="rId12"/>
    <p:sldId id="272" r:id="rId13"/>
    <p:sldId id="273" r:id="rId14"/>
    <p:sldId id="275" r:id="rId15"/>
    <p:sldId id="262" r:id="rId16"/>
    <p:sldId id="278" r:id="rId17"/>
    <p:sldId id="261" r:id="rId18"/>
    <p:sldId id="277" r:id="rId19"/>
    <p:sldId id="279" r:id="rId20"/>
    <p:sldId id="263" r:id="rId21"/>
    <p:sldId id="281" r:id="rId22"/>
    <p:sldId id="264" r:id="rId23"/>
    <p:sldId id="265"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93152" autoAdjust="0"/>
  </p:normalViewPr>
  <p:slideViewPr>
    <p:cSldViewPr snapToGrid="0">
      <p:cViewPr varScale="1">
        <p:scale>
          <a:sx n="126" d="100"/>
          <a:sy n="126" d="100"/>
        </p:scale>
        <p:origin x="320" y="184"/>
      </p:cViewPr>
      <p:guideLst>
        <p:guide orient="horz" pos="792"/>
        <p:guide pos="3144"/>
        <p:guide orient="horz" pos="960"/>
      </p:guideLst>
    </p:cSldViewPr>
  </p:slideViewPr>
  <p:outlineViewPr>
    <p:cViewPr>
      <p:scale>
        <a:sx n="33" d="100"/>
        <a:sy n="33" d="100"/>
      </p:scale>
      <p:origin x="0" y="-1212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4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9376B-C26D-4CE0-A052-96F568E9CC8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9CAA163-6DB9-4CC0-AC12-9FFC28B320D0}">
      <dgm:prSet/>
      <dgm:spPr/>
      <dgm:t>
        <a:bodyPr/>
        <a:lstStyle/>
        <a:p>
          <a:r>
            <a:rPr lang="en-US"/>
            <a:t>Responsive: Quick, reliable response across Nebraska.</a:t>
          </a:r>
        </a:p>
      </dgm:t>
    </dgm:pt>
    <dgm:pt modelId="{9F5B22D7-46CE-4DCC-B056-7E32D9FF7917}" type="parTrans" cxnId="{CD8D5D3F-1A15-4B43-8BAC-CD790274E759}">
      <dgm:prSet/>
      <dgm:spPr/>
      <dgm:t>
        <a:bodyPr/>
        <a:lstStyle/>
        <a:p>
          <a:endParaRPr lang="en-US"/>
        </a:p>
      </dgm:t>
    </dgm:pt>
    <dgm:pt modelId="{0DCB9E35-06CC-437D-8E38-712E88B793C0}" type="sibTrans" cxnId="{CD8D5D3F-1A15-4B43-8BAC-CD790274E759}">
      <dgm:prSet/>
      <dgm:spPr/>
      <dgm:t>
        <a:bodyPr/>
        <a:lstStyle/>
        <a:p>
          <a:endParaRPr lang="en-US"/>
        </a:p>
      </dgm:t>
    </dgm:pt>
    <dgm:pt modelId="{E4FA1491-8956-4CD3-AA90-E1640EB334A5}">
      <dgm:prSet/>
      <dgm:spPr/>
      <dgm:t>
        <a:bodyPr/>
        <a:lstStyle/>
        <a:p>
          <a:r>
            <a:rPr lang="en-US"/>
            <a:t>Integrated: Seamless connections to broader healthcare.</a:t>
          </a:r>
        </a:p>
      </dgm:t>
    </dgm:pt>
    <dgm:pt modelId="{287241F6-9185-44C1-A24E-1776E56D6B94}" type="parTrans" cxnId="{1C95F4DF-4F64-4A04-9C34-52EB0A6B8E75}">
      <dgm:prSet/>
      <dgm:spPr/>
      <dgm:t>
        <a:bodyPr/>
        <a:lstStyle/>
        <a:p>
          <a:endParaRPr lang="en-US"/>
        </a:p>
      </dgm:t>
    </dgm:pt>
    <dgm:pt modelId="{21F011F2-05E5-43B9-8D1D-66EE35E186EA}" type="sibTrans" cxnId="{1C95F4DF-4F64-4A04-9C34-52EB0A6B8E75}">
      <dgm:prSet/>
      <dgm:spPr/>
      <dgm:t>
        <a:bodyPr/>
        <a:lstStyle/>
        <a:p>
          <a:endParaRPr lang="en-US"/>
        </a:p>
      </dgm:t>
    </dgm:pt>
    <dgm:pt modelId="{567CFDF4-E3E9-4B67-B496-B035F9FA1810}">
      <dgm:prSet/>
      <dgm:spPr/>
      <dgm:t>
        <a:bodyPr/>
        <a:lstStyle/>
        <a:p>
          <a:r>
            <a:rPr lang="en-US"/>
            <a:t>Equitable: Addressing disparities in underserved areas.</a:t>
          </a:r>
        </a:p>
      </dgm:t>
    </dgm:pt>
    <dgm:pt modelId="{D043ED3E-B8A9-4018-8661-3A3FB8B2D6E4}" type="parTrans" cxnId="{72100232-D6FF-492B-9680-C397D6D2C4B4}">
      <dgm:prSet/>
      <dgm:spPr/>
      <dgm:t>
        <a:bodyPr/>
        <a:lstStyle/>
        <a:p>
          <a:endParaRPr lang="en-US"/>
        </a:p>
      </dgm:t>
    </dgm:pt>
    <dgm:pt modelId="{924BE278-2314-409E-93BE-B45A17F064FF}" type="sibTrans" cxnId="{72100232-D6FF-492B-9680-C397D6D2C4B4}">
      <dgm:prSet/>
      <dgm:spPr/>
      <dgm:t>
        <a:bodyPr/>
        <a:lstStyle/>
        <a:p>
          <a:endParaRPr lang="en-US"/>
        </a:p>
      </dgm:t>
    </dgm:pt>
    <dgm:pt modelId="{700967E9-8843-49DA-A5D2-7FB96C99C9AE}">
      <dgm:prSet/>
      <dgm:spPr/>
      <dgm:t>
        <a:bodyPr/>
        <a:lstStyle/>
        <a:p>
          <a:r>
            <a:rPr lang="en-US"/>
            <a:t>Sustainable: Long-term workforce and resource development.</a:t>
          </a:r>
        </a:p>
      </dgm:t>
    </dgm:pt>
    <dgm:pt modelId="{E0A61005-D92D-46C4-BB16-CF217BC8F7E8}" type="parTrans" cxnId="{AD35E3F3-F782-413F-A30F-54A20CF3D48C}">
      <dgm:prSet/>
      <dgm:spPr/>
      <dgm:t>
        <a:bodyPr/>
        <a:lstStyle/>
        <a:p>
          <a:endParaRPr lang="en-US"/>
        </a:p>
      </dgm:t>
    </dgm:pt>
    <dgm:pt modelId="{96F27C40-8EBC-4D98-832F-AF1568CB76F2}" type="sibTrans" cxnId="{AD35E3F3-F782-413F-A30F-54A20CF3D48C}">
      <dgm:prSet/>
      <dgm:spPr/>
      <dgm:t>
        <a:bodyPr/>
        <a:lstStyle/>
        <a:p>
          <a:endParaRPr lang="en-US"/>
        </a:p>
      </dgm:t>
    </dgm:pt>
    <dgm:pt modelId="{75A1A467-CCBB-45B4-8302-8DE39E624D97}" type="pres">
      <dgm:prSet presAssocID="{1579376B-C26D-4CE0-A052-96F568E9CC84}" presName="linear" presStyleCnt="0">
        <dgm:presLayoutVars>
          <dgm:animLvl val="lvl"/>
          <dgm:resizeHandles val="exact"/>
        </dgm:presLayoutVars>
      </dgm:prSet>
      <dgm:spPr/>
    </dgm:pt>
    <dgm:pt modelId="{60D5839E-3EBF-4A54-94DC-0AD94D43F222}" type="pres">
      <dgm:prSet presAssocID="{79CAA163-6DB9-4CC0-AC12-9FFC28B320D0}" presName="parentText" presStyleLbl="node1" presStyleIdx="0" presStyleCnt="4">
        <dgm:presLayoutVars>
          <dgm:chMax val="0"/>
          <dgm:bulletEnabled val="1"/>
        </dgm:presLayoutVars>
      </dgm:prSet>
      <dgm:spPr/>
    </dgm:pt>
    <dgm:pt modelId="{4A8FAE3E-587A-4330-B7CC-4FBCC5557F5C}" type="pres">
      <dgm:prSet presAssocID="{0DCB9E35-06CC-437D-8E38-712E88B793C0}" presName="spacer" presStyleCnt="0"/>
      <dgm:spPr/>
    </dgm:pt>
    <dgm:pt modelId="{A664037C-C686-41D0-978D-73EBA839C989}" type="pres">
      <dgm:prSet presAssocID="{E4FA1491-8956-4CD3-AA90-E1640EB334A5}" presName="parentText" presStyleLbl="node1" presStyleIdx="1" presStyleCnt="4">
        <dgm:presLayoutVars>
          <dgm:chMax val="0"/>
          <dgm:bulletEnabled val="1"/>
        </dgm:presLayoutVars>
      </dgm:prSet>
      <dgm:spPr/>
    </dgm:pt>
    <dgm:pt modelId="{1E83C035-55FA-49A5-9B35-759CD6BD8DEF}" type="pres">
      <dgm:prSet presAssocID="{21F011F2-05E5-43B9-8D1D-66EE35E186EA}" presName="spacer" presStyleCnt="0"/>
      <dgm:spPr/>
    </dgm:pt>
    <dgm:pt modelId="{77BD800B-2171-4E7B-9EBE-D6DC9045D0C5}" type="pres">
      <dgm:prSet presAssocID="{567CFDF4-E3E9-4B67-B496-B035F9FA1810}" presName="parentText" presStyleLbl="node1" presStyleIdx="2" presStyleCnt="4">
        <dgm:presLayoutVars>
          <dgm:chMax val="0"/>
          <dgm:bulletEnabled val="1"/>
        </dgm:presLayoutVars>
      </dgm:prSet>
      <dgm:spPr/>
    </dgm:pt>
    <dgm:pt modelId="{D784EBB0-8502-4D14-9E64-134EA7A9E56F}" type="pres">
      <dgm:prSet presAssocID="{924BE278-2314-409E-93BE-B45A17F064FF}" presName="spacer" presStyleCnt="0"/>
      <dgm:spPr/>
    </dgm:pt>
    <dgm:pt modelId="{3303A82E-1136-48EC-81A7-E1251247C09A}" type="pres">
      <dgm:prSet presAssocID="{700967E9-8843-49DA-A5D2-7FB96C99C9AE}" presName="parentText" presStyleLbl="node1" presStyleIdx="3" presStyleCnt="4">
        <dgm:presLayoutVars>
          <dgm:chMax val="0"/>
          <dgm:bulletEnabled val="1"/>
        </dgm:presLayoutVars>
      </dgm:prSet>
      <dgm:spPr/>
    </dgm:pt>
  </dgm:ptLst>
  <dgm:cxnLst>
    <dgm:cxn modelId="{72100232-D6FF-492B-9680-C397D6D2C4B4}" srcId="{1579376B-C26D-4CE0-A052-96F568E9CC84}" destId="{567CFDF4-E3E9-4B67-B496-B035F9FA1810}" srcOrd="2" destOrd="0" parTransId="{D043ED3E-B8A9-4018-8661-3A3FB8B2D6E4}" sibTransId="{924BE278-2314-409E-93BE-B45A17F064FF}"/>
    <dgm:cxn modelId="{F9BF5339-5728-4D90-B38B-51B4184743A9}" type="presOf" srcId="{567CFDF4-E3E9-4B67-B496-B035F9FA1810}" destId="{77BD800B-2171-4E7B-9EBE-D6DC9045D0C5}" srcOrd="0" destOrd="0" presId="urn:microsoft.com/office/officeart/2005/8/layout/vList2"/>
    <dgm:cxn modelId="{CD8D5D3F-1A15-4B43-8BAC-CD790274E759}" srcId="{1579376B-C26D-4CE0-A052-96F568E9CC84}" destId="{79CAA163-6DB9-4CC0-AC12-9FFC28B320D0}" srcOrd="0" destOrd="0" parTransId="{9F5B22D7-46CE-4DCC-B056-7E32D9FF7917}" sibTransId="{0DCB9E35-06CC-437D-8E38-712E88B793C0}"/>
    <dgm:cxn modelId="{C06A99A9-2E4F-4D53-A228-D3A867294C2B}" type="presOf" srcId="{E4FA1491-8956-4CD3-AA90-E1640EB334A5}" destId="{A664037C-C686-41D0-978D-73EBA839C989}" srcOrd="0" destOrd="0" presId="urn:microsoft.com/office/officeart/2005/8/layout/vList2"/>
    <dgm:cxn modelId="{AB1CCBB8-4A4A-4D17-8214-82E57F43E127}" type="presOf" srcId="{79CAA163-6DB9-4CC0-AC12-9FFC28B320D0}" destId="{60D5839E-3EBF-4A54-94DC-0AD94D43F222}" srcOrd="0" destOrd="0" presId="urn:microsoft.com/office/officeart/2005/8/layout/vList2"/>
    <dgm:cxn modelId="{0200D3D1-7A56-42AB-BC52-B940CB174E57}" type="presOf" srcId="{1579376B-C26D-4CE0-A052-96F568E9CC84}" destId="{75A1A467-CCBB-45B4-8302-8DE39E624D97}" srcOrd="0" destOrd="0" presId="urn:microsoft.com/office/officeart/2005/8/layout/vList2"/>
    <dgm:cxn modelId="{1C95F4DF-4F64-4A04-9C34-52EB0A6B8E75}" srcId="{1579376B-C26D-4CE0-A052-96F568E9CC84}" destId="{E4FA1491-8956-4CD3-AA90-E1640EB334A5}" srcOrd="1" destOrd="0" parTransId="{287241F6-9185-44C1-A24E-1776E56D6B94}" sibTransId="{21F011F2-05E5-43B9-8D1D-66EE35E186EA}"/>
    <dgm:cxn modelId="{B01246F1-A64B-4AFB-A621-E1BA50178A1F}" type="presOf" srcId="{700967E9-8843-49DA-A5D2-7FB96C99C9AE}" destId="{3303A82E-1136-48EC-81A7-E1251247C09A}" srcOrd="0" destOrd="0" presId="urn:microsoft.com/office/officeart/2005/8/layout/vList2"/>
    <dgm:cxn modelId="{AD35E3F3-F782-413F-A30F-54A20CF3D48C}" srcId="{1579376B-C26D-4CE0-A052-96F568E9CC84}" destId="{700967E9-8843-49DA-A5D2-7FB96C99C9AE}" srcOrd="3" destOrd="0" parTransId="{E0A61005-D92D-46C4-BB16-CF217BC8F7E8}" sibTransId="{96F27C40-8EBC-4D98-832F-AF1568CB76F2}"/>
    <dgm:cxn modelId="{A36D3490-0AE9-4770-BBD8-D3ED1DFAF3B8}" type="presParOf" srcId="{75A1A467-CCBB-45B4-8302-8DE39E624D97}" destId="{60D5839E-3EBF-4A54-94DC-0AD94D43F222}" srcOrd="0" destOrd="0" presId="urn:microsoft.com/office/officeart/2005/8/layout/vList2"/>
    <dgm:cxn modelId="{6FD2AF16-826C-4AE2-BA15-33276AE9C4DB}" type="presParOf" srcId="{75A1A467-CCBB-45B4-8302-8DE39E624D97}" destId="{4A8FAE3E-587A-4330-B7CC-4FBCC5557F5C}" srcOrd="1" destOrd="0" presId="urn:microsoft.com/office/officeart/2005/8/layout/vList2"/>
    <dgm:cxn modelId="{5C6C1DAF-9F06-49AA-9737-FB57B3CF08C9}" type="presParOf" srcId="{75A1A467-CCBB-45B4-8302-8DE39E624D97}" destId="{A664037C-C686-41D0-978D-73EBA839C989}" srcOrd="2" destOrd="0" presId="urn:microsoft.com/office/officeart/2005/8/layout/vList2"/>
    <dgm:cxn modelId="{0D48E89C-B015-4CDA-9F7E-60BFEBD2AE0C}" type="presParOf" srcId="{75A1A467-CCBB-45B4-8302-8DE39E624D97}" destId="{1E83C035-55FA-49A5-9B35-759CD6BD8DEF}" srcOrd="3" destOrd="0" presId="urn:microsoft.com/office/officeart/2005/8/layout/vList2"/>
    <dgm:cxn modelId="{5FF08351-51D3-4951-9607-BD8BDC22E7C4}" type="presParOf" srcId="{75A1A467-CCBB-45B4-8302-8DE39E624D97}" destId="{77BD800B-2171-4E7B-9EBE-D6DC9045D0C5}" srcOrd="4" destOrd="0" presId="urn:microsoft.com/office/officeart/2005/8/layout/vList2"/>
    <dgm:cxn modelId="{19DFC293-714E-4428-A808-38F2D7F0C900}" type="presParOf" srcId="{75A1A467-CCBB-45B4-8302-8DE39E624D97}" destId="{D784EBB0-8502-4D14-9E64-134EA7A9E56F}" srcOrd="5" destOrd="0" presId="urn:microsoft.com/office/officeart/2005/8/layout/vList2"/>
    <dgm:cxn modelId="{D84089F5-8B00-4A2A-8CAD-BC1F0DFBA5FB}" type="presParOf" srcId="{75A1A467-CCBB-45B4-8302-8DE39E624D97}" destId="{3303A82E-1136-48EC-81A7-E1251247C09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D88E6F-63FC-4420-82A2-142A3539D49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6D4B14D-B9D4-4B36-850A-DE879AE98365}">
      <dgm:prSet/>
      <dgm:spPr/>
      <dgm:t>
        <a:bodyPr/>
        <a:lstStyle/>
        <a:p>
          <a:pPr>
            <a:defRPr cap="all"/>
          </a:pPr>
          <a:r>
            <a:rPr lang="en-US"/>
            <a:t>Breaking down silos through regional systems.</a:t>
          </a:r>
        </a:p>
      </dgm:t>
    </dgm:pt>
    <dgm:pt modelId="{6071A446-9375-4B8E-83F0-26829486882F}" type="parTrans" cxnId="{5E229EB3-A6C2-4C3C-9521-8736B3478CBF}">
      <dgm:prSet/>
      <dgm:spPr/>
      <dgm:t>
        <a:bodyPr/>
        <a:lstStyle/>
        <a:p>
          <a:endParaRPr lang="en-US"/>
        </a:p>
      </dgm:t>
    </dgm:pt>
    <dgm:pt modelId="{4DB23E94-F0F5-4A1B-ABC8-5DEAE5035B4C}" type="sibTrans" cxnId="{5E229EB3-A6C2-4C3C-9521-8736B3478CBF}">
      <dgm:prSet/>
      <dgm:spPr/>
      <dgm:t>
        <a:bodyPr/>
        <a:lstStyle/>
        <a:p>
          <a:endParaRPr lang="en-US"/>
        </a:p>
      </dgm:t>
    </dgm:pt>
    <dgm:pt modelId="{D92D030D-0B0B-41D8-917C-28276B60EFD5}">
      <dgm:prSet/>
      <dgm:spPr/>
      <dgm:t>
        <a:bodyPr/>
        <a:lstStyle/>
        <a:p>
          <a:pPr>
            <a:defRPr cap="all"/>
          </a:pPr>
          <a:r>
            <a:rPr lang="en-US"/>
            <a:t>Centralizing resources and oversight.</a:t>
          </a:r>
        </a:p>
      </dgm:t>
    </dgm:pt>
    <dgm:pt modelId="{43D8EEE3-AB68-461E-87C8-806868281F86}" type="parTrans" cxnId="{80214290-B638-40DF-9934-2752F9038A5C}">
      <dgm:prSet/>
      <dgm:spPr/>
      <dgm:t>
        <a:bodyPr/>
        <a:lstStyle/>
        <a:p>
          <a:endParaRPr lang="en-US"/>
        </a:p>
      </dgm:t>
    </dgm:pt>
    <dgm:pt modelId="{E666579F-CE7D-46BA-81E8-B8F591DDE3D0}" type="sibTrans" cxnId="{80214290-B638-40DF-9934-2752F9038A5C}">
      <dgm:prSet/>
      <dgm:spPr/>
      <dgm:t>
        <a:bodyPr/>
        <a:lstStyle/>
        <a:p>
          <a:endParaRPr lang="en-US"/>
        </a:p>
      </dgm:t>
    </dgm:pt>
    <dgm:pt modelId="{0551EAE2-CA7B-4481-8B9D-B17CA17A763E}">
      <dgm:prSet/>
      <dgm:spPr/>
      <dgm:t>
        <a:bodyPr/>
        <a:lstStyle/>
        <a:p>
          <a:pPr>
            <a:defRPr cap="all"/>
          </a:pPr>
          <a:r>
            <a:rPr lang="en-US"/>
            <a:t>Enhancing collaboration and training.</a:t>
          </a:r>
        </a:p>
      </dgm:t>
    </dgm:pt>
    <dgm:pt modelId="{026DCEF2-F51A-4675-8ABA-6362AD843E37}" type="parTrans" cxnId="{C6B6A9A0-39D4-43F6-8E90-8DBBB61A29E4}">
      <dgm:prSet/>
      <dgm:spPr/>
      <dgm:t>
        <a:bodyPr/>
        <a:lstStyle/>
        <a:p>
          <a:endParaRPr lang="en-US"/>
        </a:p>
      </dgm:t>
    </dgm:pt>
    <dgm:pt modelId="{B0D010F1-A9D6-45A2-ADCC-71E7EC3BAB73}" type="sibTrans" cxnId="{C6B6A9A0-39D4-43F6-8E90-8DBBB61A29E4}">
      <dgm:prSet/>
      <dgm:spPr/>
      <dgm:t>
        <a:bodyPr/>
        <a:lstStyle/>
        <a:p>
          <a:endParaRPr lang="en-US"/>
        </a:p>
      </dgm:t>
    </dgm:pt>
    <dgm:pt modelId="{126DA46A-EAA9-46D3-8A02-F518DF5A69AB}">
      <dgm:prSet/>
      <dgm:spPr/>
      <dgm:t>
        <a:bodyPr/>
        <a:lstStyle/>
        <a:p>
          <a:pPr>
            <a:defRPr cap="all"/>
          </a:pPr>
          <a:r>
            <a:rPr lang="en-US"/>
            <a:t>Improving response with predictive analytics.</a:t>
          </a:r>
        </a:p>
      </dgm:t>
    </dgm:pt>
    <dgm:pt modelId="{4629DCF7-380F-4E48-934E-9C009BC66AB1}" type="parTrans" cxnId="{B2CC9C25-58EC-4558-88B0-4CC2E112BACF}">
      <dgm:prSet/>
      <dgm:spPr/>
      <dgm:t>
        <a:bodyPr/>
        <a:lstStyle/>
        <a:p>
          <a:endParaRPr lang="en-US"/>
        </a:p>
      </dgm:t>
    </dgm:pt>
    <dgm:pt modelId="{B58A947F-803F-4415-8CAA-9AF4A74383CB}" type="sibTrans" cxnId="{B2CC9C25-58EC-4558-88B0-4CC2E112BACF}">
      <dgm:prSet/>
      <dgm:spPr/>
      <dgm:t>
        <a:bodyPr/>
        <a:lstStyle/>
        <a:p>
          <a:endParaRPr lang="en-US"/>
        </a:p>
      </dgm:t>
    </dgm:pt>
    <dgm:pt modelId="{07E8D379-EC21-4BE3-B428-6D4FBEE9079A}" type="pres">
      <dgm:prSet presAssocID="{42D88E6F-63FC-4420-82A2-142A3539D498}" presName="root" presStyleCnt="0">
        <dgm:presLayoutVars>
          <dgm:dir/>
          <dgm:resizeHandles val="exact"/>
        </dgm:presLayoutVars>
      </dgm:prSet>
      <dgm:spPr/>
    </dgm:pt>
    <dgm:pt modelId="{CC0BC0F9-E5D2-42B2-84E3-0097C9729F77}" type="pres">
      <dgm:prSet presAssocID="{E6D4B14D-B9D4-4B36-850A-DE879AE98365}" presName="compNode" presStyleCnt="0"/>
      <dgm:spPr/>
    </dgm:pt>
    <dgm:pt modelId="{86148608-A088-4B4A-B98B-65BF093DB9CB}" type="pres">
      <dgm:prSet presAssocID="{E6D4B14D-B9D4-4B36-850A-DE879AE98365}" presName="iconBgRect" presStyleLbl="bgShp" presStyleIdx="0" presStyleCnt="4"/>
      <dgm:spPr>
        <a:prstGeom prst="round2DiagRect">
          <a:avLst>
            <a:gd name="adj1" fmla="val 29727"/>
            <a:gd name="adj2" fmla="val 0"/>
          </a:avLst>
        </a:prstGeom>
      </dgm:spPr>
    </dgm:pt>
    <dgm:pt modelId="{E10D0E42-3207-4D35-9605-8A5F2AEEF503}" type="pres">
      <dgm:prSet presAssocID="{E6D4B14D-B9D4-4B36-850A-DE879AE9836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lo"/>
        </a:ext>
      </dgm:extLst>
    </dgm:pt>
    <dgm:pt modelId="{61ADC4D7-E25A-4594-BCF0-D73CE8E54037}" type="pres">
      <dgm:prSet presAssocID="{E6D4B14D-B9D4-4B36-850A-DE879AE98365}" presName="spaceRect" presStyleCnt="0"/>
      <dgm:spPr/>
    </dgm:pt>
    <dgm:pt modelId="{DAE68967-3902-4E66-AB04-6D776C2823A9}" type="pres">
      <dgm:prSet presAssocID="{E6D4B14D-B9D4-4B36-850A-DE879AE98365}" presName="textRect" presStyleLbl="revTx" presStyleIdx="0" presStyleCnt="4">
        <dgm:presLayoutVars>
          <dgm:chMax val="1"/>
          <dgm:chPref val="1"/>
        </dgm:presLayoutVars>
      </dgm:prSet>
      <dgm:spPr/>
    </dgm:pt>
    <dgm:pt modelId="{83924A4F-1DC8-4CEC-BF87-86F196B27DC1}" type="pres">
      <dgm:prSet presAssocID="{4DB23E94-F0F5-4A1B-ABC8-5DEAE5035B4C}" presName="sibTrans" presStyleCnt="0"/>
      <dgm:spPr/>
    </dgm:pt>
    <dgm:pt modelId="{E6D4D694-6201-4078-81E2-CF8E4F170775}" type="pres">
      <dgm:prSet presAssocID="{D92D030D-0B0B-41D8-917C-28276B60EFD5}" presName="compNode" presStyleCnt="0"/>
      <dgm:spPr/>
    </dgm:pt>
    <dgm:pt modelId="{CB4A8C6E-636F-4295-80FB-1D7ECF7FD09F}" type="pres">
      <dgm:prSet presAssocID="{D92D030D-0B0B-41D8-917C-28276B60EFD5}" presName="iconBgRect" presStyleLbl="bgShp" presStyleIdx="1" presStyleCnt="4"/>
      <dgm:spPr>
        <a:prstGeom prst="round2DiagRect">
          <a:avLst>
            <a:gd name="adj1" fmla="val 29727"/>
            <a:gd name="adj2" fmla="val 0"/>
          </a:avLst>
        </a:prstGeom>
      </dgm:spPr>
    </dgm:pt>
    <dgm:pt modelId="{6C4BC4FC-78D7-4DEF-A3DF-594B6C273F01}" type="pres">
      <dgm:prSet presAssocID="{D92D030D-0B0B-41D8-917C-28276B60EFD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346621A7-D54D-4AD6-B096-BD50371EC584}" type="pres">
      <dgm:prSet presAssocID="{D92D030D-0B0B-41D8-917C-28276B60EFD5}" presName="spaceRect" presStyleCnt="0"/>
      <dgm:spPr/>
    </dgm:pt>
    <dgm:pt modelId="{8E35A9AE-A052-4C01-8458-6D41EA10CE8E}" type="pres">
      <dgm:prSet presAssocID="{D92D030D-0B0B-41D8-917C-28276B60EFD5}" presName="textRect" presStyleLbl="revTx" presStyleIdx="1" presStyleCnt="4">
        <dgm:presLayoutVars>
          <dgm:chMax val="1"/>
          <dgm:chPref val="1"/>
        </dgm:presLayoutVars>
      </dgm:prSet>
      <dgm:spPr/>
    </dgm:pt>
    <dgm:pt modelId="{4C7E4F19-4611-48C8-A5BB-3502657EE404}" type="pres">
      <dgm:prSet presAssocID="{E666579F-CE7D-46BA-81E8-B8F591DDE3D0}" presName="sibTrans" presStyleCnt="0"/>
      <dgm:spPr/>
    </dgm:pt>
    <dgm:pt modelId="{61E7197B-14EA-4274-997C-37FFF2F7B54E}" type="pres">
      <dgm:prSet presAssocID="{0551EAE2-CA7B-4481-8B9D-B17CA17A763E}" presName="compNode" presStyleCnt="0"/>
      <dgm:spPr/>
    </dgm:pt>
    <dgm:pt modelId="{90267609-9EB7-4B8A-86DD-D42B0065E738}" type="pres">
      <dgm:prSet presAssocID="{0551EAE2-CA7B-4481-8B9D-B17CA17A763E}" presName="iconBgRect" presStyleLbl="bgShp" presStyleIdx="2" presStyleCnt="4"/>
      <dgm:spPr>
        <a:prstGeom prst="round2DiagRect">
          <a:avLst>
            <a:gd name="adj1" fmla="val 29727"/>
            <a:gd name="adj2" fmla="val 0"/>
          </a:avLst>
        </a:prstGeom>
      </dgm:spPr>
    </dgm:pt>
    <dgm:pt modelId="{876E0D4D-D176-47B4-AC7E-D61E3F7CE741}" type="pres">
      <dgm:prSet presAssocID="{0551EAE2-CA7B-4481-8B9D-B17CA17A763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309A9924-0E0E-4557-94CB-60F8671E29BD}" type="pres">
      <dgm:prSet presAssocID="{0551EAE2-CA7B-4481-8B9D-B17CA17A763E}" presName="spaceRect" presStyleCnt="0"/>
      <dgm:spPr/>
    </dgm:pt>
    <dgm:pt modelId="{25D6385F-180F-4C08-A74B-42CBC142BDEC}" type="pres">
      <dgm:prSet presAssocID="{0551EAE2-CA7B-4481-8B9D-B17CA17A763E}" presName="textRect" presStyleLbl="revTx" presStyleIdx="2" presStyleCnt="4">
        <dgm:presLayoutVars>
          <dgm:chMax val="1"/>
          <dgm:chPref val="1"/>
        </dgm:presLayoutVars>
      </dgm:prSet>
      <dgm:spPr/>
    </dgm:pt>
    <dgm:pt modelId="{679597B6-084F-4B9C-9CEF-6221E97E37D1}" type="pres">
      <dgm:prSet presAssocID="{B0D010F1-A9D6-45A2-ADCC-71E7EC3BAB73}" presName="sibTrans" presStyleCnt="0"/>
      <dgm:spPr/>
    </dgm:pt>
    <dgm:pt modelId="{2CB37281-50CF-4E81-9A88-70CCF7019D17}" type="pres">
      <dgm:prSet presAssocID="{126DA46A-EAA9-46D3-8A02-F518DF5A69AB}" presName="compNode" presStyleCnt="0"/>
      <dgm:spPr/>
    </dgm:pt>
    <dgm:pt modelId="{ECF34860-347F-426D-9928-D680F292070A}" type="pres">
      <dgm:prSet presAssocID="{126DA46A-EAA9-46D3-8A02-F518DF5A69AB}" presName="iconBgRect" presStyleLbl="bgShp" presStyleIdx="3" presStyleCnt="4"/>
      <dgm:spPr>
        <a:prstGeom prst="round2DiagRect">
          <a:avLst>
            <a:gd name="adj1" fmla="val 29727"/>
            <a:gd name="adj2" fmla="val 0"/>
          </a:avLst>
        </a:prstGeom>
      </dgm:spPr>
    </dgm:pt>
    <dgm:pt modelId="{3B79CCF2-E48D-405E-9EB7-DA9BF89FDEF8}" type="pres">
      <dgm:prSet presAssocID="{126DA46A-EAA9-46D3-8A02-F518DF5A69A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E1E1C66D-E056-4792-B72F-3FE82E060067}" type="pres">
      <dgm:prSet presAssocID="{126DA46A-EAA9-46D3-8A02-F518DF5A69AB}" presName="spaceRect" presStyleCnt="0"/>
      <dgm:spPr/>
    </dgm:pt>
    <dgm:pt modelId="{AFADCA0D-086E-44EB-BF12-F5A3D81CA12E}" type="pres">
      <dgm:prSet presAssocID="{126DA46A-EAA9-46D3-8A02-F518DF5A69AB}" presName="textRect" presStyleLbl="revTx" presStyleIdx="3" presStyleCnt="4">
        <dgm:presLayoutVars>
          <dgm:chMax val="1"/>
          <dgm:chPref val="1"/>
        </dgm:presLayoutVars>
      </dgm:prSet>
      <dgm:spPr/>
    </dgm:pt>
  </dgm:ptLst>
  <dgm:cxnLst>
    <dgm:cxn modelId="{5651040B-C2A6-48C1-B5E8-F4A9837CD846}" type="presOf" srcId="{126DA46A-EAA9-46D3-8A02-F518DF5A69AB}" destId="{AFADCA0D-086E-44EB-BF12-F5A3D81CA12E}" srcOrd="0" destOrd="0" presId="urn:microsoft.com/office/officeart/2018/5/layout/IconLeafLabelList"/>
    <dgm:cxn modelId="{B2CC9C25-58EC-4558-88B0-4CC2E112BACF}" srcId="{42D88E6F-63FC-4420-82A2-142A3539D498}" destId="{126DA46A-EAA9-46D3-8A02-F518DF5A69AB}" srcOrd="3" destOrd="0" parTransId="{4629DCF7-380F-4E48-934E-9C009BC66AB1}" sibTransId="{B58A947F-803F-4415-8CAA-9AF4A74383CB}"/>
    <dgm:cxn modelId="{2DF27B6F-7E0D-44A5-A967-5DC76165CD34}" type="presOf" srcId="{0551EAE2-CA7B-4481-8B9D-B17CA17A763E}" destId="{25D6385F-180F-4C08-A74B-42CBC142BDEC}" srcOrd="0" destOrd="0" presId="urn:microsoft.com/office/officeart/2018/5/layout/IconLeafLabelList"/>
    <dgm:cxn modelId="{FCFF1389-AACA-43F6-8657-CD1F431CE146}" type="presOf" srcId="{42D88E6F-63FC-4420-82A2-142A3539D498}" destId="{07E8D379-EC21-4BE3-B428-6D4FBEE9079A}" srcOrd="0" destOrd="0" presId="urn:microsoft.com/office/officeart/2018/5/layout/IconLeafLabelList"/>
    <dgm:cxn modelId="{80214290-B638-40DF-9934-2752F9038A5C}" srcId="{42D88E6F-63FC-4420-82A2-142A3539D498}" destId="{D92D030D-0B0B-41D8-917C-28276B60EFD5}" srcOrd="1" destOrd="0" parTransId="{43D8EEE3-AB68-461E-87C8-806868281F86}" sibTransId="{E666579F-CE7D-46BA-81E8-B8F591DDE3D0}"/>
    <dgm:cxn modelId="{C6B6A9A0-39D4-43F6-8E90-8DBBB61A29E4}" srcId="{42D88E6F-63FC-4420-82A2-142A3539D498}" destId="{0551EAE2-CA7B-4481-8B9D-B17CA17A763E}" srcOrd="2" destOrd="0" parTransId="{026DCEF2-F51A-4675-8ABA-6362AD843E37}" sibTransId="{B0D010F1-A9D6-45A2-ADCC-71E7EC3BAB73}"/>
    <dgm:cxn modelId="{6B4F7CA5-D399-4216-80EB-27D66501CF50}" type="presOf" srcId="{D92D030D-0B0B-41D8-917C-28276B60EFD5}" destId="{8E35A9AE-A052-4C01-8458-6D41EA10CE8E}" srcOrd="0" destOrd="0" presId="urn:microsoft.com/office/officeart/2018/5/layout/IconLeafLabelList"/>
    <dgm:cxn modelId="{5E229EB3-A6C2-4C3C-9521-8736B3478CBF}" srcId="{42D88E6F-63FC-4420-82A2-142A3539D498}" destId="{E6D4B14D-B9D4-4B36-850A-DE879AE98365}" srcOrd="0" destOrd="0" parTransId="{6071A446-9375-4B8E-83F0-26829486882F}" sibTransId="{4DB23E94-F0F5-4A1B-ABC8-5DEAE5035B4C}"/>
    <dgm:cxn modelId="{BCDE64B9-0E39-4D64-A6C3-FD5F35C09609}" type="presOf" srcId="{E6D4B14D-B9D4-4B36-850A-DE879AE98365}" destId="{DAE68967-3902-4E66-AB04-6D776C2823A9}" srcOrd="0" destOrd="0" presId="urn:microsoft.com/office/officeart/2018/5/layout/IconLeafLabelList"/>
    <dgm:cxn modelId="{FAEAFB15-37C9-4129-B69E-07D4C92C9A8C}" type="presParOf" srcId="{07E8D379-EC21-4BE3-B428-6D4FBEE9079A}" destId="{CC0BC0F9-E5D2-42B2-84E3-0097C9729F77}" srcOrd="0" destOrd="0" presId="urn:microsoft.com/office/officeart/2018/5/layout/IconLeafLabelList"/>
    <dgm:cxn modelId="{18BD9174-F458-422A-8A8E-D921F3F3C4DD}" type="presParOf" srcId="{CC0BC0F9-E5D2-42B2-84E3-0097C9729F77}" destId="{86148608-A088-4B4A-B98B-65BF093DB9CB}" srcOrd="0" destOrd="0" presId="urn:microsoft.com/office/officeart/2018/5/layout/IconLeafLabelList"/>
    <dgm:cxn modelId="{784936FD-0DD9-4823-98BE-DCDEB8529EB5}" type="presParOf" srcId="{CC0BC0F9-E5D2-42B2-84E3-0097C9729F77}" destId="{E10D0E42-3207-4D35-9605-8A5F2AEEF503}" srcOrd="1" destOrd="0" presId="urn:microsoft.com/office/officeart/2018/5/layout/IconLeafLabelList"/>
    <dgm:cxn modelId="{BE2129BD-28B5-4A3A-AAD3-466A1BAD7677}" type="presParOf" srcId="{CC0BC0F9-E5D2-42B2-84E3-0097C9729F77}" destId="{61ADC4D7-E25A-4594-BCF0-D73CE8E54037}" srcOrd="2" destOrd="0" presId="urn:microsoft.com/office/officeart/2018/5/layout/IconLeafLabelList"/>
    <dgm:cxn modelId="{A60D050B-2467-449B-8EF3-7F2018C359C9}" type="presParOf" srcId="{CC0BC0F9-E5D2-42B2-84E3-0097C9729F77}" destId="{DAE68967-3902-4E66-AB04-6D776C2823A9}" srcOrd="3" destOrd="0" presId="urn:microsoft.com/office/officeart/2018/5/layout/IconLeafLabelList"/>
    <dgm:cxn modelId="{34958EEF-44C5-434F-8E86-51F456380DE0}" type="presParOf" srcId="{07E8D379-EC21-4BE3-B428-6D4FBEE9079A}" destId="{83924A4F-1DC8-4CEC-BF87-86F196B27DC1}" srcOrd="1" destOrd="0" presId="urn:microsoft.com/office/officeart/2018/5/layout/IconLeafLabelList"/>
    <dgm:cxn modelId="{19516770-7F89-4931-84E6-1309E23A1D49}" type="presParOf" srcId="{07E8D379-EC21-4BE3-B428-6D4FBEE9079A}" destId="{E6D4D694-6201-4078-81E2-CF8E4F170775}" srcOrd="2" destOrd="0" presId="urn:microsoft.com/office/officeart/2018/5/layout/IconLeafLabelList"/>
    <dgm:cxn modelId="{30F5D270-BEB9-4561-B375-E1BC97305F58}" type="presParOf" srcId="{E6D4D694-6201-4078-81E2-CF8E4F170775}" destId="{CB4A8C6E-636F-4295-80FB-1D7ECF7FD09F}" srcOrd="0" destOrd="0" presId="urn:microsoft.com/office/officeart/2018/5/layout/IconLeafLabelList"/>
    <dgm:cxn modelId="{421DCB6F-878D-42DD-A05D-5CA7F0753677}" type="presParOf" srcId="{E6D4D694-6201-4078-81E2-CF8E4F170775}" destId="{6C4BC4FC-78D7-4DEF-A3DF-594B6C273F01}" srcOrd="1" destOrd="0" presId="urn:microsoft.com/office/officeart/2018/5/layout/IconLeafLabelList"/>
    <dgm:cxn modelId="{745803E0-CD31-45FF-B112-F0ED6D0347C8}" type="presParOf" srcId="{E6D4D694-6201-4078-81E2-CF8E4F170775}" destId="{346621A7-D54D-4AD6-B096-BD50371EC584}" srcOrd="2" destOrd="0" presId="urn:microsoft.com/office/officeart/2018/5/layout/IconLeafLabelList"/>
    <dgm:cxn modelId="{0CD3E295-1F06-4947-B856-C3C5410B92E4}" type="presParOf" srcId="{E6D4D694-6201-4078-81E2-CF8E4F170775}" destId="{8E35A9AE-A052-4C01-8458-6D41EA10CE8E}" srcOrd="3" destOrd="0" presId="urn:microsoft.com/office/officeart/2018/5/layout/IconLeafLabelList"/>
    <dgm:cxn modelId="{F58D5826-EA61-4444-A51C-342B93D149EE}" type="presParOf" srcId="{07E8D379-EC21-4BE3-B428-6D4FBEE9079A}" destId="{4C7E4F19-4611-48C8-A5BB-3502657EE404}" srcOrd="3" destOrd="0" presId="urn:microsoft.com/office/officeart/2018/5/layout/IconLeafLabelList"/>
    <dgm:cxn modelId="{3D4DB26D-5C76-4895-AB02-FF5D8CCC1295}" type="presParOf" srcId="{07E8D379-EC21-4BE3-B428-6D4FBEE9079A}" destId="{61E7197B-14EA-4274-997C-37FFF2F7B54E}" srcOrd="4" destOrd="0" presId="urn:microsoft.com/office/officeart/2018/5/layout/IconLeafLabelList"/>
    <dgm:cxn modelId="{814FB678-12FD-468D-94E8-4AA9838CA0C8}" type="presParOf" srcId="{61E7197B-14EA-4274-997C-37FFF2F7B54E}" destId="{90267609-9EB7-4B8A-86DD-D42B0065E738}" srcOrd="0" destOrd="0" presId="urn:microsoft.com/office/officeart/2018/5/layout/IconLeafLabelList"/>
    <dgm:cxn modelId="{29E7311C-1142-4F04-90BE-5D5E0C97A637}" type="presParOf" srcId="{61E7197B-14EA-4274-997C-37FFF2F7B54E}" destId="{876E0D4D-D176-47B4-AC7E-D61E3F7CE741}" srcOrd="1" destOrd="0" presId="urn:microsoft.com/office/officeart/2018/5/layout/IconLeafLabelList"/>
    <dgm:cxn modelId="{F262C41C-21A9-47BE-9CA1-482268AC3A1A}" type="presParOf" srcId="{61E7197B-14EA-4274-997C-37FFF2F7B54E}" destId="{309A9924-0E0E-4557-94CB-60F8671E29BD}" srcOrd="2" destOrd="0" presId="urn:microsoft.com/office/officeart/2018/5/layout/IconLeafLabelList"/>
    <dgm:cxn modelId="{74D255F4-AC9E-4384-A5FC-76EF5F341858}" type="presParOf" srcId="{61E7197B-14EA-4274-997C-37FFF2F7B54E}" destId="{25D6385F-180F-4C08-A74B-42CBC142BDEC}" srcOrd="3" destOrd="0" presId="urn:microsoft.com/office/officeart/2018/5/layout/IconLeafLabelList"/>
    <dgm:cxn modelId="{9141EF2D-6F7E-4DCD-B965-7D76170B789E}" type="presParOf" srcId="{07E8D379-EC21-4BE3-B428-6D4FBEE9079A}" destId="{679597B6-084F-4B9C-9CEF-6221E97E37D1}" srcOrd="5" destOrd="0" presId="urn:microsoft.com/office/officeart/2018/5/layout/IconLeafLabelList"/>
    <dgm:cxn modelId="{D2389741-6AF5-4BCA-A196-F650C2423B56}" type="presParOf" srcId="{07E8D379-EC21-4BE3-B428-6D4FBEE9079A}" destId="{2CB37281-50CF-4E81-9A88-70CCF7019D17}" srcOrd="6" destOrd="0" presId="urn:microsoft.com/office/officeart/2018/5/layout/IconLeafLabelList"/>
    <dgm:cxn modelId="{2F8FFFDA-ADFB-4FBE-AD9D-C501C9F38FE6}" type="presParOf" srcId="{2CB37281-50CF-4E81-9A88-70CCF7019D17}" destId="{ECF34860-347F-426D-9928-D680F292070A}" srcOrd="0" destOrd="0" presId="urn:microsoft.com/office/officeart/2018/5/layout/IconLeafLabelList"/>
    <dgm:cxn modelId="{B9968F5E-06B0-46FA-906C-9EBB1C314CC5}" type="presParOf" srcId="{2CB37281-50CF-4E81-9A88-70CCF7019D17}" destId="{3B79CCF2-E48D-405E-9EB7-DA9BF89FDEF8}" srcOrd="1" destOrd="0" presId="urn:microsoft.com/office/officeart/2018/5/layout/IconLeafLabelList"/>
    <dgm:cxn modelId="{34A343E5-A084-4103-940A-3385EF479B29}" type="presParOf" srcId="{2CB37281-50CF-4E81-9A88-70CCF7019D17}" destId="{E1E1C66D-E056-4792-B72F-3FE82E060067}" srcOrd="2" destOrd="0" presId="urn:microsoft.com/office/officeart/2018/5/layout/IconLeafLabelList"/>
    <dgm:cxn modelId="{B1095FF8-5FEA-4BD5-B9DA-07C2512A8775}" type="presParOf" srcId="{2CB37281-50CF-4E81-9A88-70CCF7019D17}" destId="{AFADCA0D-086E-44EB-BF12-F5A3D81CA12E}"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E4579B-A131-4BA1-9ED0-99769565823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3CCC532-B501-4289-9E60-80DD4069879A}">
      <dgm:prSet/>
      <dgm:spPr/>
      <dgm:t>
        <a:bodyPr/>
        <a:lstStyle/>
        <a:p>
          <a:r>
            <a:rPr lang="en-US"/>
            <a:t>Centralizing EMS training at regional hubs offers significant advantages over individual agency-based training. Regionalized training ensures standardized protocols and curricula across multiple agencies, fostering uniformity in care and operational procedures.</a:t>
          </a:r>
        </a:p>
      </dgm:t>
    </dgm:pt>
    <dgm:pt modelId="{21926B3E-01E1-4A06-8D9D-2FCC7B43D7B9}" type="parTrans" cxnId="{E3C22B2E-C3A7-41C6-8305-3A8BBF4DB005}">
      <dgm:prSet/>
      <dgm:spPr/>
      <dgm:t>
        <a:bodyPr/>
        <a:lstStyle/>
        <a:p>
          <a:endParaRPr lang="en-US"/>
        </a:p>
      </dgm:t>
    </dgm:pt>
    <dgm:pt modelId="{A8599416-7235-4659-98EF-2BB932906295}" type="sibTrans" cxnId="{E3C22B2E-C3A7-41C6-8305-3A8BBF4DB005}">
      <dgm:prSet/>
      <dgm:spPr/>
      <dgm:t>
        <a:bodyPr/>
        <a:lstStyle/>
        <a:p>
          <a:endParaRPr lang="en-US"/>
        </a:p>
      </dgm:t>
    </dgm:pt>
    <dgm:pt modelId="{53FECD2E-95E3-4B7B-98BF-268226EA0166}">
      <dgm:prSet/>
      <dgm:spPr/>
      <dgm:t>
        <a:bodyPr/>
        <a:lstStyle/>
        <a:p>
          <a:r>
            <a:rPr lang="en-US"/>
            <a:t>By pooling resources, regional training reduces redundancy and enhances cost-effectiveness, enabling the acquisition of advanced training tools and access to highly qualified instructors.</a:t>
          </a:r>
        </a:p>
      </dgm:t>
    </dgm:pt>
    <dgm:pt modelId="{56490774-64CB-47CF-BCF7-55416C8935D8}" type="parTrans" cxnId="{000CDAFC-7D32-4502-AC27-07318EC9DC00}">
      <dgm:prSet/>
      <dgm:spPr/>
      <dgm:t>
        <a:bodyPr/>
        <a:lstStyle/>
        <a:p>
          <a:endParaRPr lang="en-US"/>
        </a:p>
      </dgm:t>
    </dgm:pt>
    <dgm:pt modelId="{86288181-4BEC-4F64-BBD9-94578C8F6562}" type="sibTrans" cxnId="{000CDAFC-7D32-4502-AC27-07318EC9DC00}">
      <dgm:prSet/>
      <dgm:spPr/>
      <dgm:t>
        <a:bodyPr/>
        <a:lstStyle/>
        <a:p>
          <a:endParaRPr lang="en-US"/>
        </a:p>
      </dgm:t>
    </dgm:pt>
    <dgm:pt modelId="{39A5941B-8704-49D5-A5F8-89C5F90D39F3}">
      <dgm:prSet/>
      <dgm:spPr/>
      <dgm:t>
        <a:bodyPr/>
        <a:lstStyle/>
        <a:p>
          <a:r>
            <a:rPr lang="en-US"/>
            <a:t>This approach promotes collaboration and networking among EMS providers within the region, creating a cohesive workforce better equipped to respond to large-scale emergencies.</a:t>
          </a:r>
        </a:p>
      </dgm:t>
    </dgm:pt>
    <dgm:pt modelId="{BE6C94EF-C572-453B-A9E3-AA08EF64B652}" type="parTrans" cxnId="{6E3E5C77-3957-4B65-9A5A-DB1BDF7D6CCE}">
      <dgm:prSet/>
      <dgm:spPr/>
      <dgm:t>
        <a:bodyPr/>
        <a:lstStyle/>
        <a:p>
          <a:endParaRPr lang="en-US"/>
        </a:p>
      </dgm:t>
    </dgm:pt>
    <dgm:pt modelId="{DFE2FEE2-0B2C-4E57-B82D-8334EF3DF578}" type="sibTrans" cxnId="{6E3E5C77-3957-4B65-9A5A-DB1BDF7D6CCE}">
      <dgm:prSet/>
      <dgm:spPr/>
      <dgm:t>
        <a:bodyPr/>
        <a:lstStyle/>
        <a:p>
          <a:endParaRPr lang="en-US"/>
        </a:p>
      </dgm:t>
    </dgm:pt>
    <dgm:pt modelId="{D81247C5-F8D1-402D-9B90-6CF724F130DA}">
      <dgm:prSet/>
      <dgm:spPr/>
      <dgm:t>
        <a:bodyPr/>
        <a:lstStyle/>
        <a:p>
          <a:r>
            <a:rPr lang="en-US"/>
            <a:t>Provide regional training hubs to support ongoing education and professional growth for EMS personnel.</a:t>
          </a:r>
        </a:p>
      </dgm:t>
    </dgm:pt>
    <dgm:pt modelId="{DF91AC24-3B29-438D-B3B1-33246AF0022D}" type="parTrans" cxnId="{433C3256-9D61-4614-A307-770E5D337135}">
      <dgm:prSet/>
      <dgm:spPr/>
      <dgm:t>
        <a:bodyPr/>
        <a:lstStyle/>
        <a:p>
          <a:endParaRPr lang="en-US"/>
        </a:p>
      </dgm:t>
    </dgm:pt>
    <dgm:pt modelId="{D1E3BB7B-A6DC-4326-A98D-2E54CE0C5BDB}" type="sibTrans" cxnId="{433C3256-9D61-4614-A307-770E5D337135}">
      <dgm:prSet/>
      <dgm:spPr/>
      <dgm:t>
        <a:bodyPr/>
        <a:lstStyle/>
        <a:p>
          <a:endParaRPr lang="en-US"/>
        </a:p>
      </dgm:t>
    </dgm:pt>
    <dgm:pt modelId="{7B230613-FE92-4A81-80FB-CDD4E095FA74}" type="pres">
      <dgm:prSet presAssocID="{71E4579B-A131-4BA1-9ED0-99769565823A}" presName="root" presStyleCnt="0">
        <dgm:presLayoutVars>
          <dgm:dir/>
          <dgm:resizeHandles val="exact"/>
        </dgm:presLayoutVars>
      </dgm:prSet>
      <dgm:spPr/>
    </dgm:pt>
    <dgm:pt modelId="{73D79F99-6A72-411F-9C7B-EC9B0AC39D9A}" type="pres">
      <dgm:prSet presAssocID="{D3CCC532-B501-4289-9E60-80DD4069879A}" presName="compNode" presStyleCnt="0"/>
      <dgm:spPr/>
    </dgm:pt>
    <dgm:pt modelId="{6D185608-AAB9-4702-BB23-6E7D514135B9}" type="pres">
      <dgm:prSet presAssocID="{D3CCC532-B501-4289-9E60-80DD4069879A}" presName="bgRect" presStyleLbl="bgShp" presStyleIdx="0" presStyleCnt="4"/>
      <dgm:spPr/>
    </dgm:pt>
    <dgm:pt modelId="{E5108604-1BED-43E0-BE35-E37D9C96DF46}" type="pres">
      <dgm:prSet presAssocID="{D3CCC532-B501-4289-9E60-80DD4069879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4E1F29C0-3DC9-49B2-BC5A-EA8364E0ECB9}" type="pres">
      <dgm:prSet presAssocID="{D3CCC532-B501-4289-9E60-80DD4069879A}" presName="spaceRect" presStyleCnt="0"/>
      <dgm:spPr/>
    </dgm:pt>
    <dgm:pt modelId="{F00FAA1D-D2F8-466E-A4E1-CA2D709BC3D8}" type="pres">
      <dgm:prSet presAssocID="{D3CCC532-B501-4289-9E60-80DD4069879A}" presName="parTx" presStyleLbl="revTx" presStyleIdx="0" presStyleCnt="4">
        <dgm:presLayoutVars>
          <dgm:chMax val="0"/>
          <dgm:chPref val="0"/>
        </dgm:presLayoutVars>
      </dgm:prSet>
      <dgm:spPr/>
    </dgm:pt>
    <dgm:pt modelId="{D5A43670-7F41-40BD-95E6-A5D8028F52E9}" type="pres">
      <dgm:prSet presAssocID="{A8599416-7235-4659-98EF-2BB932906295}" presName="sibTrans" presStyleCnt="0"/>
      <dgm:spPr/>
    </dgm:pt>
    <dgm:pt modelId="{A28F6D32-8C2C-41C7-B339-FB90250BBFD0}" type="pres">
      <dgm:prSet presAssocID="{53FECD2E-95E3-4B7B-98BF-268226EA0166}" presName="compNode" presStyleCnt="0"/>
      <dgm:spPr/>
    </dgm:pt>
    <dgm:pt modelId="{1F1697AB-1AC1-4199-A5D4-D27835977FD4}" type="pres">
      <dgm:prSet presAssocID="{53FECD2E-95E3-4B7B-98BF-268226EA0166}" presName="bgRect" presStyleLbl="bgShp" presStyleIdx="1" presStyleCnt="4"/>
      <dgm:spPr/>
    </dgm:pt>
    <dgm:pt modelId="{3291B387-E6FC-4155-8C32-9E7D579B5615}" type="pres">
      <dgm:prSet presAssocID="{53FECD2E-95E3-4B7B-98BF-268226EA016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436F63A5-3279-44EF-B38F-58C8E637A237}" type="pres">
      <dgm:prSet presAssocID="{53FECD2E-95E3-4B7B-98BF-268226EA0166}" presName="spaceRect" presStyleCnt="0"/>
      <dgm:spPr/>
    </dgm:pt>
    <dgm:pt modelId="{7876BB44-66D4-40CB-9A84-A56B21111EF4}" type="pres">
      <dgm:prSet presAssocID="{53FECD2E-95E3-4B7B-98BF-268226EA0166}" presName="parTx" presStyleLbl="revTx" presStyleIdx="1" presStyleCnt="4">
        <dgm:presLayoutVars>
          <dgm:chMax val="0"/>
          <dgm:chPref val="0"/>
        </dgm:presLayoutVars>
      </dgm:prSet>
      <dgm:spPr/>
    </dgm:pt>
    <dgm:pt modelId="{8F375D24-74D3-436C-982A-E312E13BF6D9}" type="pres">
      <dgm:prSet presAssocID="{86288181-4BEC-4F64-BBD9-94578C8F6562}" presName="sibTrans" presStyleCnt="0"/>
      <dgm:spPr/>
    </dgm:pt>
    <dgm:pt modelId="{3F19AE4D-BD30-4756-8CDF-E2E481C9D5F6}" type="pres">
      <dgm:prSet presAssocID="{39A5941B-8704-49D5-A5F8-89C5F90D39F3}" presName="compNode" presStyleCnt="0"/>
      <dgm:spPr/>
    </dgm:pt>
    <dgm:pt modelId="{57C94FDB-FF30-4930-B345-6AE5C04E5E8E}" type="pres">
      <dgm:prSet presAssocID="{39A5941B-8704-49D5-A5F8-89C5F90D39F3}" presName="bgRect" presStyleLbl="bgShp" presStyleIdx="2" presStyleCnt="4"/>
      <dgm:spPr/>
    </dgm:pt>
    <dgm:pt modelId="{41BB2BAF-F306-487F-8632-23567F307465}" type="pres">
      <dgm:prSet presAssocID="{39A5941B-8704-49D5-A5F8-89C5F90D39F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bulance"/>
        </a:ext>
      </dgm:extLst>
    </dgm:pt>
    <dgm:pt modelId="{08A351EC-A39F-416A-9F76-718411F074E3}" type="pres">
      <dgm:prSet presAssocID="{39A5941B-8704-49D5-A5F8-89C5F90D39F3}" presName="spaceRect" presStyleCnt="0"/>
      <dgm:spPr/>
    </dgm:pt>
    <dgm:pt modelId="{D3742E10-EB58-4F80-AD8A-970BFEFFC948}" type="pres">
      <dgm:prSet presAssocID="{39A5941B-8704-49D5-A5F8-89C5F90D39F3}" presName="parTx" presStyleLbl="revTx" presStyleIdx="2" presStyleCnt="4">
        <dgm:presLayoutVars>
          <dgm:chMax val="0"/>
          <dgm:chPref val="0"/>
        </dgm:presLayoutVars>
      </dgm:prSet>
      <dgm:spPr/>
    </dgm:pt>
    <dgm:pt modelId="{E2180816-C97D-4B37-9DF7-A14CA2B90C3F}" type="pres">
      <dgm:prSet presAssocID="{DFE2FEE2-0B2C-4E57-B82D-8334EF3DF578}" presName="sibTrans" presStyleCnt="0"/>
      <dgm:spPr/>
    </dgm:pt>
    <dgm:pt modelId="{A9B0A96A-A420-48EA-A9EA-2A1E534595D6}" type="pres">
      <dgm:prSet presAssocID="{D81247C5-F8D1-402D-9B90-6CF724F130DA}" presName="compNode" presStyleCnt="0"/>
      <dgm:spPr/>
    </dgm:pt>
    <dgm:pt modelId="{011BF570-A1E1-499F-8AEC-FF044FD2ABF2}" type="pres">
      <dgm:prSet presAssocID="{D81247C5-F8D1-402D-9B90-6CF724F130DA}" presName="bgRect" presStyleLbl="bgShp" presStyleIdx="3" presStyleCnt="4"/>
      <dgm:spPr/>
    </dgm:pt>
    <dgm:pt modelId="{02C22030-83AD-4FFF-9656-FF6B362B9433}" type="pres">
      <dgm:prSet presAssocID="{D81247C5-F8D1-402D-9B90-6CF724F130D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34AD1125-23D1-424B-BE9B-8EA668EC20A0}" type="pres">
      <dgm:prSet presAssocID="{D81247C5-F8D1-402D-9B90-6CF724F130DA}" presName="spaceRect" presStyleCnt="0"/>
      <dgm:spPr/>
    </dgm:pt>
    <dgm:pt modelId="{A6CDD883-69B6-4FB1-B925-F099B812C3C3}" type="pres">
      <dgm:prSet presAssocID="{D81247C5-F8D1-402D-9B90-6CF724F130DA}" presName="parTx" presStyleLbl="revTx" presStyleIdx="3" presStyleCnt="4">
        <dgm:presLayoutVars>
          <dgm:chMax val="0"/>
          <dgm:chPref val="0"/>
        </dgm:presLayoutVars>
      </dgm:prSet>
      <dgm:spPr/>
    </dgm:pt>
  </dgm:ptLst>
  <dgm:cxnLst>
    <dgm:cxn modelId="{01E15E04-B64F-465F-9760-DFA9C78D8B74}" type="presOf" srcId="{53FECD2E-95E3-4B7B-98BF-268226EA0166}" destId="{7876BB44-66D4-40CB-9A84-A56B21111EF4}" srcOrd="0" destOrd="0" presId="urn:microsoft.com/office/officeart/2018/2/layout/IconVerticalSolidList"/>
    <dgm:cxn modelId="{81D0800A-C3CA-493A-A2A1-6FA124B18F71}" type="presOf" srcId="{D3CCC532-B501-4289-9E60-80DD4069879A}" destId="{F00FAA1D-D2F8-466E-A4E1-CA2D709BC3D8}" srcOrd="0" destOrd="0" presId="urn:microsoft.com/office/officeart/2018/2/layout/IconVerticalSolidList"/>
    <dgm:cxn modelId="{F29CF91F-DE7E-4DED-91D9-A36DA85708E8}" type="presOf" srcId="{D81247C5-F8D1-402D-9B90-6CF724F130DA}" destId="{A6CDD883-69B6-4FB1-B925-F099B812C3C3}" srcOrd="0" destOrd="0" presId="urn:microsoft.com/office/officeart/2018/2/layout/IconVerticalSolidList"/>
    <dgm:cxn modelId="{6EB4F327-8153-4E08-AAC9-AF7B478479B5}" type="presOf" srcId="{39A5941B-8704-49D5-A5F8-89C5F90D39F3}" destId="{D3742E10-EB58-4F80-AD8A-970BFEFFC948}" srcOrd="0" destOrd="0" presId="urn:microsoft.com/office/officeart/2018/2/layout/IconVerticalSolidList"/>
    <dgm:cxn modelId="{E3C22B2E-C3A7-41C6-8305-3A8BBF4DB005}" srcId="{71E4579B-A131-4BA1-9ED0-99769565823A}" destId="{D3CCC532-B501-4289-9E60-80DD4069879A}" srcOrd="0" destOrd="0" parTransId="{21926B3E-01E1-4A06-8D9D-2FCC7B43D7B9}" sibTransId="{A8599416-7235-4659-98EF-2BB932906295}"/>
    <dgm:cxn modelId="{433C3256-9D61-4614-A307-770E5D337135}" srcId="{71E4579B-A131-4BA1-9ED0-99769565823A}" destId="{D81247C5-F8D1-402D-9B90-6CF724F130DA}" srcOrd="3" destOrd="0" parTransId="{DF91AC24-3B29-438D-B3B1-33246AF0022D}" sibTransId="{D1E3BB7B-A6DC-4326-A98D-2E54CE0C5BDB}"/>
    <dgm:cxn modelId="{6E3E5C77-3957-4B65-9A5A-DB1BDF7D6CCE}" srcId="{71E4579B-A131-4BA1-9ED0-99769565823A}" destId="{39A5941B-8704-49D5-A5F8-89C5F90D39F3}" srcOrd="2" destOrd="0" parTransId="{BE6C94EF-C572-453B-A9E3-AA08EF64B652}" sibTransId="{DFE2FEE2-0B2C-4E57-B82D-8334EF3DF578}"/>
    <dgm:cxn modelId="{BA6EC494-6E88-4FB8-8B14-2427B1DF052C}" type="presOf" srcId="{71E4579B-A131-4BA1-9ED0-99769565823A}" destId="{7B230613-FE92-4A81-80FB-CDD4E095FA74}" srcOrd="0" destOrd="0" presId="urn:microsoft.com/office/officeart/2018/2/layout/IconVerticalSolidList"/>
    <dgm:cxn modelId="{000CDAFC-7D32-4502-AC27-07318EC9DC00}" srcId="{71E4579B-A131-4BA1-9ED0-99769565823A}" destId="{53FECD2E-95E3-4B7B-98BF-268226EA0166}" srcOrd="1" destOrd="0" parTransId="{56490774-64CB-47CF-BCF7-55416C8935D8}" sibTransId="{86288181-4BEC-4F64-BBD9-94578C8F6562}"/>
    <dgm:cxn modelId="{8A9DBB33-2CA7-4F3D-90C8-CF4789FE8CC0}" type="presParOf" srcId="{7B230613-FE92-4A81-80FB-CDD4E095FA74}" destId="{73D79F99-6A72-411F-9C7B-EC9B0AC39D9A}" srcOrd="0" destOrd="0" presId="urn:microsoft.com/office/officeart/2018/2/layout/IconVerticalSolidList"/>
    <dgm:cxn modelId="{D9D56D25-9AA6-461B-915B-2210F022A8BB}" type="presParOf" srcId="{73D79F99-6A72-411F-9C7B-EC9B0AC39D9A}" destId="{6D185608-AAB9-4702-BB23-6E7D514135B9}" srcOrd="0" destOrd="0" presId="urn:microsoft.com/office/officeart/2018/2/layout/IconVerticalSolidList"/>
    <dgm:cxn modelId="{0083DAF3-A393-48A6-8259-0D950A3DFD8F}" type="presParOf" srcId="{73D79F99-6A72-411F-9C7B-EC9B0AC39D9A}" destId="{E5108604-1BED-43E0-BE35-E37D9C96DF46}" srcOrd="1" destOrd="0" presId="urn:microsoft.com/office/officeart/2018/2/layout/IconVerticalSolidList"/>
    <dgm:cxn modelId="{D044201F-3175-43EB-A1CD-28068FFEE956}" type="presParOf" srcId="{73D79F99-6A72-411F-9C7B-EC9B0AC39D9A}" destId="{4E1F29C0-3DC9-49B2-BC5A-EA8364E0ECB9}" srcOrd="2" destOrd="0" presId="urn:microsoft.com/office/officeart/2018/2/layout/IconVerticalSolidList"/>
    <dgm:cxn modelId="{9FA2749F-E4DF-45F2-8E57-E608E4B3DAC5}" type="presParOf" srcId="{73D79F99-6A72-411F-9C7B-EC9B0AC39D9A}" destId="{F00FAA1D-D2F8-466E-A4E1-CA2D709BC3D8}" srcOrd="3" destOrd="0" presId="urn:microsoft.com/office/officeart/2018/2/layout/IconVerticalSolidList"/>
    <dgm:cxn modelId="{39DE8D36-233D-4F77-91C1-BA1D736456A1}" type="presParOf" srcId="{7B230613-FE92-4A81-80FB-CDD4E095FA74}" destId="{D5A43670-7F41-40BD-95E6-A5D8028F52E9}" srcOrd="1" destOrd="0" presId="urn:microsoft.com/office/officeart/2018/2/layout/IconVerticalSolidList"/>
    <dgm:cxn modelId="{4F68ED10-802A-4797-B76E-64EBF62C4BFE}" type="presParOf" srcId="{7B230613-FE92-4A81-80FB-CDD4E095FA74}" destId="{A28F6D32-8C2C-41C7-B339-FB90250BBFD0}" srcOrd="2" destOrd="0" presId="urn:microsoft.com/office/officeart/2018/2/layout/IconVerticalSolidList"/>
    <dgm:cxn modelId="{4EFE3B44-AE22-4D55-B5EF-A90F6E092B51}" type="presParOf" srcId="{A28F6D32-8C2C-41C7-B339-FB90250BBFD0}" destId="{1F1697AB-1AC1-4199-A5D4-D27835977FD4}" srcOrd="0" destOrd="0" presId="urn:microsoft.com/office/officeart/2018/2/layout/IconVerticalSolidList"/>
    <dgm:cxn modelId="{90E704CA-8297-4094-8572-519B3DA5B673}" type="presParOf" srcId="{A28F6D32-8C2C-41C7-B339-FB90250BBFD0}" destId="{3291B387-E6FC-4155-8C32-9E7D579B5615}" srcOrd="1" destOrd="0" presId="urn:microsoft.com/office/officeart/2018/2/layout/IconVerticalSolidList"/>
    <dgm:cxn modelId="{E279E7B8-FC44-4057-9884-96DC4AA3B493}" type="presParOf" srcId="{A28F6D32-8C2C-41C7-B339-FB90250BBFD0}" destId="{436F63A5-3279-44EF-B38F-58C8E637A237}" srcOrd="2" destOrd="0" presId="urn:microsoft.com/office/officeart/2018/2/layout/IconVerticalSolidList"/>
    <dgm:cxn modelId="{7F09B1AA-23F1-4B76-8FCA-D518A58DF306}" type="presParOf" srcId="{A28F6D32-8C2C-41C7-B339-FB90250BBFD0}" destId="{7876BB44-66D4-40CB-9A84-A56B21111EF4}" srcOrd="3" destOrd="0" presId="urn:microsoft.com/office/officeart/2018/2/layout/IconVerticalSolidList"/>
    <dgm:cxn modelId="{074FA864-AFF4-4858-B4B0-993C57BE7AA2}" type="presParOf" srcId="{7B230613-FE92-4A81-80FB-CDD4E095FA74}" destId="{8F375D24-74D3-436C-982A-E312E13BF6D9}" srcOrd="3" destOrd="0" presId="urn:microsoft.com/office/officeart/2018/2/layout/IconVerticalSolidList"/>
    <dgm:cxn modelId="{DC057A4C-94EC-4B3B-8D80-19FAC6E137AD}" type="presParOf" srcId="{7B230613-FE92-4A81-80FB-CDD4E095FA74}" destId="{3F19AE4D-BD30-4756-8CDF-E2E481C9D5F6}" srcOrd="4" destOrd="0" presId="urn:microsoft.com/office/officeart/2018/2/layout/IconVerticalSolidList"/>
    <dgm:cxn modelId="{D2A9A9BE-4C1B-46C2-9E80-FEAA2B7143AF}" type="presParOf" srcId="{3F19AE4D-BD30-4756-8CDF-E2E481C9D5F6}" destId="{57C94FDB-FF30-4930-B345-6AE5C04E5E8E}" srcOrd="0" destOrd="0" presId="urn:microsoft.com/office/officeart/2018/2/layout/IconVerticalSolidList"/>
    <dgm:cxn modelId="{CFAA9E8F-DEEE-4A05-A8DD-A389F4418439}" type="presParOf" srcId="{3F19AE4D-BD30-4756-8CDF-E2E481C9D5F6}" destId="{41BB2BAF-F306-487F-8632-23567F307465}" srcOrd="1" destOrd="0" presId="urn:microsoft.com/office/officeart/2018/2/layout/IconVerticalSolidList"/>
    <dgm:cxn modelId="{EB2ACD34-1CD2-437F-9EA8-DE4CC5E78599}" type="presParOf" srcId="{3F19AE4D-BD30-4756-8CDF-E2E481C9D5F6}" destId="{08A351EC-A39F-416A-9F76-718411F074E3}" srcOrd="2" destOrd="0" presId="urn:microsoft.com/office/officeart/2018/2/layout/IconVerticalSolidList"/>
    <dgm:cxn modelId="{F061FFC1-C2C9-43B8-8752-0775BE2E8B07}" type="presParOf" srcId="{3F19AE4D-BD30-4756-8CDF-E2E481C9D5F6}" destId="{D3742E10-EB58-4F80-AD8A-970BFEFFC948}" srcOrd="3" destOrd="0" presId="urn:microsoft.com/office/officeart/2018/2/layout/IconVerticalSolidList"/>
    <dgm:cxn modelId="{3C17BB1F-00E2-45F3-9D4D-3B6F5A69E9C1}" type="presParOf" srcId="{7B230613-FE92-4A81-80FB-CDD4E095FA74}" destId="{E2180816-C97D-4B37-9DF7-A14CA2B90C3F}" srcOrd="5" destOrd="0" presId="urn:microsoft.com/office/officeart/2018/2/layout/IconVerticalSolidList"/>
    <dgm:cxn modelId="{79BD1AAC-4164-4AF9-9D24-FEA872B2CE04}" type="presParOf" srcId="{7B230613-FE92-4A81-80FB-CDD4E095FA74}" destId="{A9B0A96A-A420-48EA-A9EA-2A1E534595D6}" srcOrd="6" destOrd="0" presId="urn:microsoft.com/office/officeart/2018/2/layout/IconVerticalSolidList"/>
    <dgm:cxn modelId="{96860B4B-4ABF-40C1-B5A6-71B26FABE42C}" type="presParOf" srcId="{A9B0A96A-A420-48EA-A9EA-2A1E534595D6}" destId="{011BF570-A1E1-499F-8AEC-FF044FD2ABF2}" srcOrd="0" destOrd="0" presId="urn:microsoft.com/office/officeart/2018/2/layout/IconVerticalSolidList"/>
    <dgm:cxn modelId="{F781D19D-BEA1-490B-B4A2-AA8C9EDB8CD8}" type="presParOf" srcId="{A9B0A96A-A420-48EA-A9EA-2A1E534595D6}" destId="{02C22030-83AD-4FFF-9656-FF6B362B9433}" srcOrd="1" destOrd="0" presId="urn:microsoft.com/office/officeart/2018/2/layout/IconVerticalSolidList"/>
    <dgm:cxn modelId="{A9E37549-D072-4654-BD60-29937899CFDA}" type="presParOf" srcId="{A9B0A96A-A420-48EA-A9EA-2A1E534595D6}" destId="{34AD1125-23D1-424B-BE9B-8EA668EC20A0}" srcOrd="2" destOrd="0" presId="urn:microsoft.com/office/officeart/2018/2/layout/IconVerticalSolidList"/>
    <dgm:cxn modelId="{4C4EC408-B68B-4166-A484-AAFB1ECC30C2}" type="presParOf" srcId="{A9B0A96A-A420-48EA-A9EA-2A1E534595D6}" destId="{A6CDD883-69B6-4FB1-B925-F099B812C3C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0782C1-B401-4B1B-B4D2-1F13C5E3839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67F30F6-F893-42BD-B49A-C8C2C91FAC39}">
      <dgm:prSet custT="1"/>
      <dgm:spPr/>
      <dgm:t>
        <a:bodyPr/>
        <a:lstStyle/>
        <a:p>
          <a:r>
            <a:rPr lang="en-US" sz="1400" dirty="0"/>
            <a:t>Appoint regional medical directors to provide oversight, guidance, and support to local medical directors.</a:t>
          </a:r>
        </a:p>
      </dgm:t>
    </dgm:pt>
    <dgm:pt modelId="{6AE4EC74-A324-45EF-A8EE-6C8CD80DFFB6}" type="parTrans" cxnId="{0E7A8DDB-7BDB-4F99-AB3C-BAA54230A00C}">
      <dgm:prSet/>
      <dgm:spPr/>
      <dgm:t>
        <a:bodyPr/>
        <a:lstStyle/>
        <a:p>
          <a:endParaRPr lang="en-US"/>
        </a:p>
      </dgm:t>
    </dgm:pt>
    <dgm:pt modelId="{846A96C1-7112-4DFD-B6F8-8C82D9B23AAF}" type="sibTrans" cxnId="{0E7A8DDB-7BDB-4F99-AB3C-BAA54230A00C}">
      <dgm:prSet/>
      <dgm:spPr/>
      <dgm:t>
        <a:bodyPr/>
        <a:lstStyle/>
        <a:p>
          <a:endParaRPr lang="en-US"/>
        </a:p>
      </dgm:t>
    </dgm:pt>
    <dgm:pt modelId="{3C542DF4-71B1-4C97-B07E-74DB87B8819B}">
      <dgm:prSet custT="1"/>
      <dgm:spPr/>
      <dgm:t>
        <a:bodyPr/>
        <a:lstStyle/>
        <a:p>
          <a:r>
            <a:rPr lang="en-US" sz="1400"/>
            <a:t>Ensure consistency in clinical practices and facilitate region-wide adherence to evidence-based protocols.</a:t>
          </a:r>
        </a:p>
      </dgm:t>
    </dgm:pt>
    <dgm:pt modelId="{249CC37A-C558-4E0C-9286-D5BB463D4F7C}" type="parTrans" cxnId="{DA98423F-515F-4486-AF3F-3FF53117E43F}">
      <dgm:prSet/>
      <dgm:spPr/>
      <dgm:t>
        <a:bodyPr/>
        <a:lstStyle/>
        <a:p>
          <a:endParaRPr lang="en-US"/>
        </a:p>
      </dgm:t>
    </dgm:pt>
    <dgm:pt modelId="{22879DEF-3A2B-4ECF-B0C4-BF086B6EB69B}" type="sibTrans" cxnId="{DA98423F-515F-4486-AF3F-3FF53117E43F}">
      <dgm:prSet/>
      <dgm:spPr/>
      <dgm:t>
        <a:bodyPr/>
        <a:lstStyle/>
        <a:p>
          <a:endParaRPr lang="en-US"/>
        </a:p>
      </dgm:t>
    </dgm:pt>
    <dgm:pt modelId="{5DF7B498-C9E1-4BFE-B8CA-A767D3BEFACE}">
      <dgm:prSet custT="1"/>
      <dgm:spPr/>
      <dgm:t>
        <a:bodyPr/>
        <a:lstStyle/>
        <a:p>
          <a:r>
            <a:rPr lang="en-US" sz="1400" dirty="0"/>
            <a:t>Coordinate closely with the Nebraska Department of Health and Human Services (DHHS) and the State EMS Medical Director to align regional practices with statewide healthcare objectives.</a:t>
          </a:r>
        </a:p>
      </dgm:t>
    </dgm:pt>
    <dgm:pt modelId="{625B4EE4-BE57-44EC-9364-D9EBB412B077}" type="parTrans" cxnId="{59292D14-35AF-4B28-8A67-CAB480B843EE}">
      <dgm:prSet/>
      <dgm:spPr/>
      <dgm:t>
        <a:bodyPr/>
        <a:lstStyle/>
        <a:p>
          <a:endParaRPr lang="en-US"/>
        </a:p>
      </dgm:t>
    </dgm:pt>
    <dgm:pt modelId="{503C24D7-8C3B-4667-A9B6-56081933D5AA}" type="sibTrans" cxnId="{59292D14-35AF-4B28-8A67-CAB480B843EE}">
      <dgm:prSet/>
      <dgm:spPr/>
      <dgm:t>
        <a:bodyPr/>
        <a:lstStyle/>
        <a:p>
          <a:endParaRPr lang="en-US"/>
        </a:p>
      </dgm:t>
    </dgm:pt>
    <dgm:pt modelId="{7A643B74-CDF8-402C-A4DF-5706D0022FB2}" type="pres">
      <dgm:prSet presAssocID="{D20782C1-B401-4B1B-B4D2-1F13C5E38393}" presName="root" presStyleCnt="0">
        <dgm:presLayoutVars>
          <dgm:dir/>
          <dgm:resizeHandles val="exact"/>
        </dgm:presLayoutVars>
      </dgm:prSet>
      <dgm:spPr/>
    </dgm:pt>
    <dgm:pt modelId="{DB6E0E5C-0973-4ED8-8811-CCCEB150819F}" type="pres">
      <dgm:prSet presAssocID="{967F30F6-F893-42BD-B49A-C8C2C91FAC39}" presName="compNode" presStyleCnt="0"/>
      <dgm:spPr/>
    </dgm:pt>
    <dgm:pt modelId="{43C31F3A-E289-41D8-AF0B-4F46816C0F89}" type="pres">
      <dgm:prSet presAssocID="{967F30F6-F893-42BD-B49A-C8C2C91FAC39}" presName="iconRect" presStyleLbl="node1" presStyleIdx="0" presStyleCnt="3" custLinFactNeighborX="28430" custLinFactNeighborY="-76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98EE8DA6-DF29-4D35-AA79-ED67E8ACD518}" type="pres">
      <dgm:prSet presAssocID="{967F30F6-F893-42BD-B49A-C8C2C91FAC39}" presName="spaceRect" presStyleCnt="0"/>
      <dgm:spPr/>
    </dgm:pt>
    <dgm:pt modelId="{91D56FEA-41AC-4266-9497-61F3218B25EA}" type="pres">
      <dgm:prSet presAssocID="{967F30F6-F893-42BD-B49A-C8C2C91FAC39}" presName="textRect" presStyleLbl="revTx" presStyleIdx="0" presStyleCnt="3" custLinFactNeighborX="11516" custLinFactNeighborY="1661">
        <dgm:presLayoutVars>
          <dgm:chMax val="1"/>
          <dgm:chPref val="1"/>
        </dgm:presLayoutVars>
      </dgm:prSet>
      <dgm:spPr/>
    </dgm:pt>
    <dgm:pt modelId="{262E1BD2-7DA4-40E5-8FA2-3B3F794546E4}" type="pres">
      <dgm:prSet presAssocID="{846A96C1-7112-4DFD-B6F8-8C82D9B23AAF}" presName="sibTrans" presStyleCnt="0"/>
      <dgm:spPr/>
    </dgm:pt>
    <dgm:pt modelId="{93865D51-E064-4A3C-8C70-738747F21EDC}" type="pres">
      <dgm:prSet presAssocID="{3C542DF4-71B1-4C97-B07E-74DB87B8819B}" presName="compNode" presStyleCnt="0"/>
      <dgm:spPr/>
    </dgm:pt>
    <dgm:pt modelId="{13E902B4-E857-4785-B74A-A40E9D0141B6}" type="pres">
      <dgm:prSet presAssocID="{3C542DF4-71B1-4C97-B07E-74DB87B8819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55FC0AA0-8719-4337-A58A-0814433B6D4C}" type="pres">
      <dgm:prSet presAssocID="{3C542DF4-71B1-4C97-B07E-74DB87B8819B}" presName="spaceRect" presStyleCnt="0"/>
      <dgm:spPr/>
    </dgm:pt>
    <dgm:pt modelId="{82E2A8BF-575C-4402-B10D-99051F6E7DF7}" type="pres">
      <dgm:prSet presAssocID="{3C542DF4-71B1-4C97-B07E-74DB87B8819B}" presName="textRect" presStyleLbl="revTx" presStyleIdx="1" presStyleCnt="3">
        <dgm:presLayoutVars>
          <dgm:chMax val="1"/>
          <dgm:chPref val="1"/>
        </dgm:presLayoutVars>
      </dgm:prSet>
      <dgm:spPr/>
    </dgm:pt>
    <dgm:pt modelId="{04BF44FA-8A53-412E-888D-482539BA0727}" type="pres">
      <dgm:prSet presAssocID="{22879DEF-3A2B-4ECF-B0C4-BF086B6EB69B}" presName="sibTrans" presStyleCnt="0"/>
      <dgm:spPr/>
    </dgm:pt>
    <dgm:pt modelId="{ED6EFA0F-3AE1-4A61-B4F6-4A5A498524FC}" type="pres">
      <dgm:prSet presAssocID="{5DF7B498-C9E1-4BFE-B8CA-A767D3BEFACE}" presName="compNode" presStyleCnt="0"/>
      <dgm:spPr/>
    </dgm:pt>
    <dgm:pt modelId="{C6B8CDCE-BE32-405B-902D-F3C710DF7DE2}" type="pres">
      <dgm:prSet presAssocID="{5DF7B498-C9E1-4BFE-B8CA-A767D3BEFACE}" presName="iconRect" presStyleLbl="node1" presStyleIdx="2" presStyleCnt="3" custLinFactNeighborX="-2182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6663AFDF-2D04-4D58-A577-4F9422966CD6}" type="pres">
      <dgm:prSet presAssocID="{5DF7B498-C9E1-4BFE-B8CA-A767D3BEFACE}" presName="spaceRect" presStyleCnt="0"/>
      <dgm:spPr/>
    </dgm:pt>
    <dgm:pt modelId="{1E98D45F-B5D4-4211-82A9-3303CA1C07B5}" type="pres">
      <dgm:prSet presAssocID="{5DF7B498-C9E1-4BFE-B8CA-A767D3BEFACE}" presName="textRect" presStyleLbl="revTx" presStyleIdx="2" presStyleCnt="3" custLinFactNeighborX="-6097" custLinFactNeighborY="-830">
        <dgm:presLayoutVars>
          <dgm:chMax val="1"/>
          <dgm:chPref val="1"/>
        </dgm:presLayoutVars>
      </dgm:prSet>
      <dgm:spPr/>
    </dgm:pt>
  </dgm:ptLst>
  <dgm:cxnLst>
    <dgm:cxn modelId="{59292D14-35AF-4B28-8A67-CAB480B843EE}" srcId="{D20782C1-B401-4B1B-B4D2-1F13C5E38393}" destId="{5DF7B498-C9E1-4BFE-B8CA-A767D3BEFACE}" srcOrd="2" destOrd="0" parTransId="{625B4EE4-BE57-44EC-9364-D9EBB412B077}" sibTransId="{503C24D7-8C3B-4667-A9B6-56081933D5AA}"/>
    <dgm:cxn modelId="{9ED59014-CACC-4D1C-9709-70C30B254CCF}" type="presOf" srcId="{3C542DF4-71B1-4C97-B07E-74DB87B8819B}" destId="{82E2A8BF-575C-4402-B10D-99051F6E7DF7}" srcOrd="0" destOrd="0" presId="urn:microsoft.com/office/officeart/2018/2/layout/IconLabelList"/>
    <dgm:cxn modelId="{F8447535-F2AE-49CD-9A1B-FC01FC1AC8F6}" type="presOf" srcId="{967F30F6-F893-42BD-B49A-C8C2C91FAC39}" destId="{91D56FEA-41AC-4266-9497-61F3218B25EA}" srcOrd="0" destOrd="0" presId="urn:microsoft.com/office/officeart/2018/2/layout/IconLabelList"/>
    <dgm:cxn modelId="{DA98423F-515F-4486-AF3F-3FF53117E43F}" srcId="{D20782C1-B401-4B1B-B4D2-1F13C5E38393}" destId="{3C542DF4-71B1-4C97-B07E-74DB87B8819B}" srcOrd="1" destOrd="0" parTransId="{249CC37A-C558-4E0C-9286-D5BB463D4F7C}" sibTransId="{22879DEF-3A2B-4ECF-B0C4-BF086B6EB69B}"/>
    <dgm:cxn modelId="{BA56A4A4-367C-46C1-B0B1-8177DDF79232}" type="presOf" srcId="{5DF7B498-C9E1-4BFE-B8CA-A767D3BEFACE}" destId="{1E98D45F-B5D4-4211-82A9-3303CA1C07B5}" srcOrd="0" destOrd="0" presId="urn:microsoft.com/office/officeart/2018/2/layout/IconLabelList"/>
    <dgm:cxn modelId="{0E7A8DDB-7BDB-4F99-AB3C-BAA54230A00C}" srcId="{D20782C1-B401-4B1B-B4D2-1F13C5E38393}" destId="{967F30F6-F893-42BD-B49A-C8C2C91FAC39}" srcOrd="0" destOrd="0" parTransId="{6AE4EC74-A324-45EF-A8EE-6C8CD80DFFB6}" sibTransId="{846A96C1-7112-4DFD-B6F8-8C82D9B23AAF}"/>
    <dgm:cxn modelId="{EEED2DF6-7525-4C94-B689-AF5D309C0DE0}" type="presOf" srcId="{D20782C1-B401-4B1B-B4D2-1F13C5E38393}" destId="{7A643B74-CDF8-402C-A4DF-5706D0022FB2}" srcOrd="0" destOrd="0" presId="urn:microsoft.com/office/officeart/2018/2/layout/IconLabelList"/>
    <dgm:cxn modelId="{58299202-B8E8-4089-B37D-E84D8677A70B}" type="presParOf" srcId="{7A643B74-CDF8-402C-A4DF-5706D0022FB2}" destId="{DB6E0E5C-0973-4ED8-8811-CCCEB150819F}" srcOrd="0" destOrd="0" presId="urn:microsoft.com/office/officeart/2018/2/layout/IconLabelList"/>
    <dgm:cxn modelId="{FB1911EC-CD96-447E-83FB-7FD53C43B91E}" type="presParOf" srcId="{DB6E0E5C-0973-4ED8-8811-CCCEB150819F}" destId="{43C31F3A-E289-41D8-AF0B-4F46816C0F89}" srcOrd="0" destOrd="0" presId="urn:microsoft.com/office/officeart/2018/2/layout/IconLabelList"/>
    <dgm:cxn modelId="{21F7F1CD-15B2-4ECA-B1CD-BB86A8401A04}" type="presParOf" srcId="{DB6E0E5C-0973-4ED8-8811-CCCEB150819F}" destId="{98EE8DA6-DF29-4D35-AA79-ED67E8ACD518}" srcOrd="1" destOrd="0" presId="urn:microsoft.com/office/officeart/2018/2/layout/IconLabelList"/>
    <dgm:cxn modelId="{532BEE00-8F79-43EF-BF1A-0EF2F8BBF510}" type="presParOf" srcId="{DB6E0E5C-0973-4ED8-8811-CCCEB150819F}" destId="{91D56FEA-41AC-4266-9497-61F3218B25EA}" srcOrd="2" destOrd="0" presId="urn:microsoft.com/office/officeart/2018/2/layout/IconLabelList"/>
    <dgm:cxn modelId="{6C753928-54E2-4CCF-928B-71F31F994811}" type="presParOf" srcId="{7A643B74-CDF8-402C-A4DF-5706D0022FB2}" destId="{262E1BD2-7DA4-40E5-8FA2-3B3F794546E4}" srcOrd="1" destOrd="0" presId="urn:microsoft.com/office/officeart/2018/2/layout/IconLabelList"/>
    <dgm:cxn modelId="{A91C3232-FB80-411C-918C-CDF675D131A6}" type="presParOf" srcId="{7A643B74-CDF8-402C-A4DF-5706D0022FB2}" destId="{93865D51-E064-4A3C-8C70-738747F21EDC}" srcOrd="2" destOrd="0" presId="urn:microsoft.com/office/officeart/2018/2/layout/IconLabelList"/>
    <dgm:cxn modelId="{C474E3CC-5F84-422A-BEC6-8A8F1A92E512}" type="presParOf" srcId="{93865D51-E064-4A3C-8C70-738747F21EDC}" destId="{13E902B4-E857-4785-B74A-A40E9D0141B6}" srcOrd="0" destOrd="0" presId="urn:microsoft.com/office/officeart/2018/2/layout/IconLabelList"/>
    <dgm:cxn modelId="{33801429-0398-45F8-B4DE-03260C1239F7}" type="presParOf" srcId="{93865D51-E064-4A3C-8C70-738747F21EDC}" destId="{55FC0AA0-8719-4337-A58A-0814433B6D4C}" srcOrd="1" destOrd="0" presId="urn:microsoft.com/office/officeart/2018/2/layout/IconLabelList"/>
    <dgm:cxn modelId="{DE3A3B7C-C35A-46FF-8CA7-934E512FC7E8}" type="presParOf" srcId="{93865D51-E064-4A3C-8C70-738747F21EDC}" destId="{82E2A8BF-575C-4402-B10D-99051F6E7DF7}" srcOrd="2" destOrd="0" presId="urn:microsoft.com/office/officeart/2018/2/layout/IconLabelList"/>
    <dgm:cxn modelId="{C611F5B1-4EA8-4FBB-8720-573A17A5D9BE}" type="presParOf" srcId="{7A643B74-CDF8-402C-A4DF-5706D0022FB2}" destId="{04BF44FA-8A53-412E-888D-482539BA0727}" srcOrd="3" destOrd="0" presId="urn:microsoft.com/office/officeart/2018/2/layout/IconLabelList"/>
    <dgm:cxn modelId="{987ECD86-3366-4BC4-A413-FB4BD8C9EC9C}" type="presParOf" srcId="{7A643B74-CDF8-402C-A4DF-5706D0022FB2}" destId="{ED6EFA0F-3AE1-4A61-B4F6-4A5A498524FC}" srcOrd="4" destOrd="0" presId="urn:microsoft.com/office/officeart/2018/2/layout/IconLabelList"/>
    <dgm:cxn modelId="{6CA7107C-DC17-425C-9398-7CE4EEFAF055}" type="presParOf" srcId="{ED6EFA0F-3AE1-4A61-B4F6-4A5A498524FC}" destId="{C6B8CDCE-BE32-405B-902D-F3C710DF7DE2}" srcOrd="0" destOrd="0" presId="urn:microsoft.com/office/officeart/2018/2/layout/IconLabelList"/>
    <dgm:cxn modelId="{E056CC59-EE97-4BF4-B9FD-80F0CD09B199}" type="presParOf" srcId="{ED6EFA0F-3AE1-4A61-B4F6-4A5A498524FC}" destId="{6663AFDF-2D04-4D58-A577-4F9422966CD6}" srcOrd="1" destOrd="0" presId="urn:microsoft.com/office/officeart/2018/2/layout/IconLabelList"/>
    <dgm:cxn modelId="{7321A092-4CBB-4362-97E4-3844731AB0FD}" type="presParOf" srcId="{ED6EFA0F-3AE1-4A61-B4F6-4A5A498524FC}" destId="{1E98D45F-B5D4-4211-82A9-3303CA1C07B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E0B3DA-27B5-414A-8982-2717604596C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C36FA83-C62C-439D-8790-DDC3AE95A45B}">
      <dgm:prSet/>
      <dgm:spPr/>
      <dgm:t>
        <a:bodyPr/>
        <a:lstStyle/>
        <a:p>
          <a:pPr>
            <a:defRPr b="1"/>
          </a:pPr>
          <a:r>
            <a:rPr lang="en-US"/>
            <a:t>Scholarship and grant programs for rural areas.</a:t>
          </a:r>
        </a:p>
      </dgm:t>
    </dgm:pt>
    <dgm:pt modelId="{AD89B191-FC94-464E-8545-EE1B1111DAC3}" type="parTrans" cxnId="{FBD2D4C3-7417-4BA3-98B0-90F1F02A6E14}">
      <dgm:prSet/>
      <dgm:spPr/>
      <dgm:t>
        <a:bodyPr/>
        <a:lstStyle/>
        <a:p>
          <a:endParaRPr lang="en-US"/>
        </a:p>
      </dgm:t>
    </dgm:pt>
    <dgm:pt modelId="{BACDA925-82D7-49E4-85BF-CB81399C7A61}" type="sibTrans" cxnId="{FBD2D4C3-7417-4BA3-98B0-90F1F02A6E14}">
      <dgm:prSet/>
      <dgm:spPr/>
      <dgm:t>
        <a:bodyPr/>
        <a:lstStyle/>
        <a:p>
          <a:endParaRPr lang="en-US"/>
        </a:p>
      </dgm:t>
    </dgm:pt>
    <dgm:pt modelId="{D40E17DA-B595-4BA2-AD03-71F0FCF241E6}">
      <dgm:prSet/>
      <dgm:spPr/>
      <dgm:t>
        <a:bodyPr/>
        <a:lstStyle/>
        <a:p>
          <a:r>
            <a:rPr lang="en-US"/>
            <a:t>Establish financial assistance programs to attract new entrants into the EMS field, particularly in rural and underserved areas.</a:t>
          </a:r>
        </a:p>
      </dgm:t>
    </dgm:pt>
    <dgm:pt modelId="{ECC0477F-0CCB-4C16-8457-50C0760636B6}" type="parTrans" cxnId="{981BE7CC-C77C-484B-90FF-B51EE428BF5B}">
      <dgm:prSet/>
      <dgm:spPr/>
      <dgm:t>
        <a:bodyPr/>
        <a:lstStyle/>
        <a:p>
          <a:endParaRPr lang="en-US"/>
        </a:p>
      </dgm:t>
    </dgm:pt>
    <dgm:pt modelId="{2A542F25-69A9-4328-9A68-7B974762DF9A}" type="sibTrans" cxnId="{981BE7CC-C77C-484B-90FF-B51EE428BF5B}">
      <dgm:prSet/>
      <dgm:spPr/>
      <dgm:t>
        <a:bodyPr/>
        <a:lstStyle/>
        <a:p>
          <a:endParaRPr lang="en-US"/>
        </a:p>
      </dgm:t>
    </dgm:pt>
    <dgm:pt modelId="{F21F37D1-7CCC-495F-8904-250F9046B00E}">
      <dgm:prSet/>
      <dgm:spPr/>
      <dgm:t>
        <a:bodyPr/>
        <a:lstStyle/>
        <a:p>
          <a:pPr>
            <a:defRPr b="1"/>
          </a:pPr>
          <a:r>
            <a:rPr lang="en-US"/>
            <a:t>Leadership training and mentorship for retention.</a:t>
          </a:r>
        </a:p>
      </dgm:t>
    </dgm:pt>
    <dgm:pt modelId="{CD1D585A-B610-41C7-AFCA-5AA1026844E5}" type="parTrans" cxnId="{A2F7C1C2-986E-4A2B-A7D1-AACD8977A37B}">
      <dgm:prSet/>
      <dgm:spPr/>
      <dgm:t>
        <a:bodyPr/>
        <a:lstStyle/>
        <a:p>
          <a:endParaRPr lang="en-US"/>
        </a:p>
      </dgm:t>
    </dgm:pt>
    <dgm:pt modelId="{098B323B-C590-4F28-ABED-4A0C09B30CDD}" type="sibTrans" cxnId="{A2F7C1C2-986E-4A2B-A7D1-AACD8977A37B}">
      <dgm:prSet/>
      <dgm:spPr/>
      <dgm:t>
        <a:bodyPr/>
        <a:lstStyle/>
        <a:p>
          <a:endParaRPr lang="en-US"/>
        </a:p>
      </dgm:t>
    </dgm:pt>
    <dgm:pt modelId="{35945F8F-744A-4C72-A914-5EFA2EAAD1EE}">
      <dgm:prSet/>
      <dgm:spPr/>
      <dgm:t>
        <a:bodyPr/>
        <a:lstStyle/>
        <a:p>
          <a:r>
            <a:rPr lang="en-US"/>
            <a:t>Implement career advancement pathways, including mentorship programs and leadership training, to retain skilled EMS personnel.</a:t>
          </a:r>
        </a:p>
      </dgm:t>
    </dgm:pt>
    <dgm:pt modelId="{19C7C8BC-5A96-4AA4-BE56-EC73C38045E2}" type="parTrans" cxnId="{B1C81CAD-09C9-4F35-B9F4-E05BBBC2AFE0}">
      <dgm:prSet/>
      <dgm:spPr/>
      <dgm:t>
        <a:bodyPr/>
        <a:lstStyle/>
        <a:p>
          <a:endParaRPr lang="en-US"/>
        </a:p>
      </dgm:t>
    </dgm:pt>
    <dgm:pt modelId="{C2C3341B-16F3-438A-AFC9-1B10CB25D5ED}" type="sibTrans" cxnId="{B1C81CAD-09C9-4F35-B9F4-E05BBBC2AFE0}">
      <dgm:prSet/>
      <dgm:spPr/>
      <dgm:t>
        <a:bodyPr/>
        <a:lstStyle/>
        <a:p>
          <a:endParaRPr lang="en-US"/>
        </a:p>
      </dgm:t>
    </dgm:pt>
    <dgm:pt modelId="{AB787DE1-BE33-48E4-BCC2-A3EFFA99DCA8}">
      <dgm:prSet/>
      <dgm:spPr/>
      <dgm:t>
        <a:bodyPr/>
        <a:lstStyle/>
        <a:p>
          <a:pPr>
            <a:defRPr b="1"/>
          </a:pPr>
          <a:r>
            <a:rPr lang="en-US"/>
            <a:t>Public awareness campaigns to highlight EMS careers.</a:t>
          </a:r>
        </a:p>
      </dgm:t>
    </dgm:pt>
    <dgm:pt modelId="{633C3512-0683-440B-9651-449FA3399FE2}" type="parTrans" cxnId="{F3B2A426-A520-4611-80F0-91880481E312}">
      <dgm:prSet/>
      <dgm:spPr/>
      <dgm:t>
        <a:bodyPr/>
        <a:lstStyle/>
        <a:p>
          <a:endParaRPr lang="en-US"/>
        </a:p>
      </dgm:t>
    </dgm:pt>
    <dgm:pt modelId="{30394D05-5D19-4C7B-9E7F-25EB1D2D2C19}" type="sibTrans" cxnId="{F3B2A426-A520-4611-80F0-91880481E312}">
      <dgm:prSet/>
      <dgm:spPr/>
      <dgm:t>
        <a:bodyPr/>
        <a:lstStyle/>
        <a:p>
          <a:endParaRPr lang="en-US"/>
        </a:p>
      </dgm:t>
    </dgm:pt>
    <dgm:pt modelId="{421055AE-ED46-4EC6-9DAF-A5144CF51699}">
      <dgm:prSet/>
      <dgm:spPr/>
      <dgm:t>
        <a:bodyPr/>
        <a:lstStyle/>
        <a:p>
          <a:r>
            <a:rPr lang="en-US"/>
            <a:t>Launch campaigns to raise awareness about EMS careers, focusing on the vital role of EMS providers in the healthcare system and their opportunities for professional growth.</a:t>
          </a:r>
        </a:p>
      </dgm:t>
    </dgm:pt>
    <dgm:pt modelId="{4C5B41C7-D8AD-4DCB-945C-3ECED5108CCB}" type="parTrans" cxnId="{E536C35D-ED00-499F-B592-C1785CB9525C}">
      <dgm:prSet/>
      <dgm:spPr/>
      <dgm:t>
        <a:bodyPr/>
        <a:lstStyle/>
        <a:p>
          <a:endParaRPr lang="en-US"/>
        </a:p>
      </dgm:t>
    </dgm:pt>
    <dgm:pt modelId="{EE8ED744-65CF-4EDA-9EB9-04DE8BEC0ECC}" type="sibTrans" cxnId="{E536C35D-ED00-499F-B592-C1785CB9525C}">
      <dgm:prSet/>
      <dgm:spPr/>
      <dgm:t>
        <a:bodyPr/>
        <a:lstStyle/>
        <a:p>
          <a:endParaRPr lang="en-US"/>
        </a:p>
      </dgm:t>
    </dgm:pt>
    <dgm:pt modelId="{7C5360CB-649A-4AEE-B630-BF19419BB313}" type="pres">
      <dgm:prSet presAssocID="{1AE0B3DA-27B5-414A-8982-2717604596C8}" presName="root" presStyleCnt="0">
        <dgm:presLayoutVars>
          <dgm:dir/>
          <dgm:resizeHandles val="exact"/>
        </dgm:presLayoutVars>
      </dgm:prSet>
      <dgm:spPr/>
    </dgm:pt>
    <dgm:pt modelId="{395F065D-EDEC-4CBD-AC20-0F02B7428F86}" type="pres">
      <dgm:prSet presAssocID="{AC36FA83-C62C-439D-8790-DDC3AE95A45B}" presName="compNode" presStyleCnt="0"/>
      <dgm:spPr/>
    </dgm:pt>
    <dgm:pt modelId="{E8D07903-F80C-429E-AF26-5D555167C6FF}" type="pres">
      <dgm:prSet presAssocID="{AC36FA83-C62C-439D-8790-DDC3AE95A4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E7D9766C-42E0-4C67-A87C-AF0692763FF3}" type="pres">
      <dgm:prSet presAssocID="{AC36FA83-C62C-439D-8790-DDC3AE95A45B}" presName="iconSpace" presStyleCnt="0"/>
      <dgm:spPr/>
    </dgm:pt>
    <dgm:pt modelId="{DB1205FE-FCEB-4102-A79C-FAB4C0932545}" type="pres">
      <dgm:prSet presAssocID="{AC36FA83-C62C-439D-8790-DDC3AE95A45B}" presName="parTx" presStyleLbl="revTx" presStyleIdx="0" presStyleCnt="6">
        <dgm:presLayoutVars>
          <dgm:chMax val="0"/>
          <dgm:chPref val="0"/>
        </dgm:presLayoutVars>
      </dgm:prSet>
      <dgm:spPr/>
    </dgm:pt>
    <dgm:pt modelId="{D401C018-35FE-4312-9818-FB297A1FCDF8}" type="pres">
      <dgm:prSet presAssocID="{AC36FA83-C62C-439D-8790-DDC3AE95A45B}" presName="txSpace" presStyleCnt="0"/>
      <dgm:spPr/>
    </dgm:pt>
    <dgm:pt modelId="{EA9AAB2D-29F4-482E-9F4C-B25AD73B79A0}" type="pres">
      <dgm:prSet presAssocID="{AC36FA83-C62C-439D-8790-DDC3AE95A45B}" presName="desTx" presStyleLbl="revTx" presStyleIdx="1" presStyleCnt="6">
        <dgm:presLayoutVars/>
      </dgm:prSet>
      <dgm:spPr/>
    </dgm:pt>
    <dgm:pt modelId="{8F94EAB2-514F-420B-8B89-DCF6241DEDF3}" type="pres">
      <dgm:prSet presAssocID="{BACDA925-82D7-49E4-85BF-CB81399C7A61}" presName="sibTrans" presStyleCnt="0"/>
      <dgm:spPr/>
    </dgm:pt>
    <dgm:pt modelId="{1CBE3DFA-3A49-48F8-A4EB-08BD1A948FE1}" type="pres">
      <dgm:prSet presAssocID="{F21F37D1-7CCC-495F-8904-250F9046B00E}" presName="compNode" presStyleCnt="0"/>
      <dgm:spPr/>
    </dgm:pt>
    <dgm:pt modelId="{40F22E17-D8F6-4548-9D1B-FF03E44B8D36}" type="pres">
      <dgm:prSet presAssocID="{F21F37D1-7CCC-495F-8904-250F9046B0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6D733EE8-D40F-424F-8F4B-472CC55F4258}" type="pres">
      <dgm:prSet presAssocID="{F21F37D1-7CCC-495F-8904-250F9046B00E}" presName="iconSpace" presStyleCnt="0"/>
      <dgm:spPr/>
    </dgm:pt>
    <dgm:pt modelId="{A147E540-E74F-4BDC-94EC-E2C56358B78D}" type="pres">
      <dgm:prSet presAssocID="{F21F37D1-7CCC-495F-8904-250F9046B00E}" presName="parTx" presStyleLbl="revTx" presStyleIdx="2" presStyleCnt="6">
        <dgm:presLayoutVars>
          <dgm:chMax val="0"/>
          <dgm:chPref val="0"/>
        </dgm:presLayoutVars>
      </dgm:prSet>
      <dgm:spPr/>
    </dgm:pt>
    <dgm:pt modelId="{7A6FCD2D-265E-4C63-B14A-F523B117176A}" type="pres">
      <dgm:prSet presAssocID="{F21F37D1-7CCC-495F-8904-250F9046B00E}" presName="txSpace" presStyleCnt="0"/>
      <dgm:spPr/>
    </dgm:pt>
    <dgm:pt modelId="{0A4DACAB-EF82-4C07-95E8-4D6969A76BD8}" type="pres">
      <dgm:prSet presAssocID="{F21F37D1-7CCC-495F-8904-250F9046B00E}" presName="desTx" presStyleLbl="revTx" presStyleIdx="3" presStyleCnt="6">
        <dgm:presLayoutVars/>
      </dgm:prSet>
      <dgm:spPr/>
    </dgm:pt>
    <dgm:pt modelId="{10521075-EFB1-4F55-B117-B255DF7EC2AD}" type="pres">
      <dgm:prSet presAssocID="{098B323B-C590-4F28-ABED-4A0C09B30CDD}" presName="sibTrans" presStyleCnt="0"/>
      <dgm:spPr/>
    </dgm:pt>
    <dgm:pt modelId="{0A706FD7-B8BC-44FF-B0C8-E88F8EED4289}" type="pres">
      <dgm:prSet presAssocID="{AB787DE1-BE33-48E4-BCC2-A3EFFA99DCA8}" presName="compNode" presStyleCnt="0"/>
      <dgm:spPr/>
    </dgm:pt>
    <dgm:pt modelId="{A8286625-AE52-444E-9C25-D755E29EEC7C}" type="pres">
      <dgm:prSet presAssocID="{AB787DE1-BE33-48E4-BCC2-A3EFFA99DCA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F936B1E4-E617-4BED-80F7-06932AFAB35B}" type="pres">
      <dgm:prSet presAssocID="{AB787DE1-BE33-48E4-BCC2-A3EFFA99DCA8}" presName="iconSpace" presStyleCnt="0"/>
      <dgm:spPr/>
    </dgm:pt>
    <dgm:pt modelId="{FDC61512-BB09-4B20-BE3F-1667292D3979}" type="pres">
      <dgm:prSet presAssocID="{AB787DE1-BE33-48E4-BCC2-A3EFFA99DCA8}" presName="parTx" presStyleLbl="revTx" presStyleIdx="4" presStyleCnt="6">
        <dgm:presLayoutVars>
          <dgm:chMax val="0"/>
          <dgm:chPref val="0"/>
        </dgm:presLayoutVars>
      </dgm:prSet>
      <dgm:spPr/>
    </dgm:pt>
    <dgm:pt modelId="{72FF42CF-8064-41D4-B768-E5FA8862B069}" type="pres">
      <dgm:prSet presAssocID="{AB787DE1-BE33-48E4-BCC2-A3EFFA99DCA8}" presName="txSpace" presStyleCnt="0"/>
      <dgm:spPr/>
    </dgm:pt>
    <dgm:pt modelId="{59D5B1CD-26D2-4DC3-AC63-F4C0267AF890}" type="pres">
      <dgm:prSet presAssocID="{AB787DE1-BE33-48E4-BCC2-A3EFFA99DCA8}" presName="desTx" presStyleLbl="revTx" presStyleIdx="5" presStyleCnt="6">
        <dgm:presLayoutVars/>
      </dgm:prSet>
      <dgm:spPr/>
    </dgm:pt>
  </dgm:ptLst>
  <dgm:cxnLst>
    <dgm:cxn modelId="{35DF9815-2013-4F9F-BF77-5C13E0FB1680}" type="presOf" srcId="{1AE0B3DA-27B5-414A-8982-2717604596C8}" destId="{7C5360CB-649A-4AEE-B630-BF19419BB313}" srcOrd="0" destOrd="0" presId="urn:microsoft.com/office/officeart/2018/2/layout/IconLabelDescriptionList"/>
    <dgm:cxn modelId="{5F2B0423-A6FA-4B90-AC6F-559FEBDDE572}" type="presOf" srcId="{AB787DE1-BE33-48E4-BCC2-A3EFFA99DCA8}" destId="{FDC61512-BB09-4B20-BE3F-1667292D3979}" srcOrd="0" destOrd="0" presId="urn:microsoft.com/office/officeart/2018/2/layout/IconLabelDescriptionList"/>
    <dgm:cxn modelId="{95081C24-1975-4E50-81CE-5E66B6B775AE}" type="presOf" srcId="{D40E17DA-B595-4BA2-AD03-71F0FCF241E6}" destId="{EA9AAB2D-29F4-482E-9F4C-B25AD73B79A0}" srcOrd="0" destOrd="0" presId="urn:microsoft.com/office/officeart/2018/2/layout/IconLabelDescriptionList"/>
    <dgm:cxn modelId="{F3B2A426-A520-4611-80F0-91880481E312}" srcId="{1AE0B3DA-27B5-414A-8982-2717604596C8}" destId="{AB787DE1-BE33-48E4-BCC2-A3EFFA99DCA8}" srcOrd="2" destOrd="0" parTransId="{633C3512-0683-440B-9651-449FA3399FE2}" sibTransId="{30394D05-5D19-4C7B-9E7F-25EB1D2D2C19}"/>
    <dgm:cxn modelId="{E89C0743-7A5D-4839-9D82-16FBAC722343}" type="presOf" srcId="{F21F37D1-7CCC-495F-8904-250F9046B00E}" destId="{A147E540-E74F-4BDC-94EC-E2C56358B78D}" srcOrd="0" destOrd="0" presId="urn:microsoft.com/office/officeart/2018/2/layout/IconLabelDescriptionList"/>
    <dgm:cxn modelId="{E536C35D-ED00-499F-B592-C1785CB9525C}" srcId="{AB787DE1-BE33-48E4-BCC2-A3EFFA99DCA8}" destId="{421055AE-ED46-4EC6-9DAF-A5144CF51699}" srcOrd="0" destOrd="0" parTransId="{4C5B41C7-D8AD-4DCB-945C-3ECED5108CCB}" sibTransId="{EE8ED744-65CF-4EDA-9EB9-04DE8BEC0ECC}"/>
    <dgm:cxn modelId="{28102879-CD4A-4FFE-A43D-94BEBD9B7B62}" type="presOf" srcId="{AC36FA83-C62C-439D-8790-DDC3AE95A45B}" destId="{DB1205FE-FCEB-4102-A79C-FAB4C0932545}" srcOrd="0" destOrd="0" presId="urn:microsoft.com/office/officeart/2018/2/layout/IconLabelDescriptionList"/>
    <dgm:cxn modelId="{B1C81CAD-09C9-4F35-B9F4-E05BBBC2AFE0}" srcId="{F21F37D1-7CCC-495F-8904-250F9046B00E}" destId="{35945F8F-744A-4C72-A914-5EFA2EAAD1EE}" srcOrd="0" destOrd="0" parTransId="{19C7C8BC-5A96-4AA4-BE56-EC73C38045E2}" sibTransId="{C2C3341B-16F3-438A-AFC9-1B10CB25D5ED}"/>
    <dgm:cxn modelId="{A2F7C1C2-986E-4A2B-A7D1-AACD8977A37B}" srcId="{1AE0B3DA-27B5-414A-8982-2717604596C8}" destId="{F21F37D1-7CCC-495F-8904-250F9046B00E}" srcOrd="1" destOrd="0" parTransId="{CD1D585A-B610-41C7-AFCA-5AA1026844E5}" sibTransId="{098B323B-C590-4F28-ABED-4A0C09B30CDD}"/>
    <dgm:cxn modelId="{FBD2D4C3-7417-4BA3-98B0-90F1F02A6E14}" srcId="{1AE0B3DA-27B5-414A-8982-2717604596C8}" destId="{AC36FA83-C62C-439D-8790-DDC3AE95A45B}" srcOrd="0" destOrd="0" parTransId="{AD89B191-FC94-464E-8545-EE1B1111DAC3}" sibTransId="{BACDA925-82D7-49E4-85BF-CB81399C7A61}"/>
    <dgm:cxn modelId="{981BE7CC-C77C-484B-90FF-B51EE428BF5B}" srcId="{AC36FA83-C62C-439D-8790-DDC3AE95A45B}" destId="{D40E17DA-B595-4BA2-AD03-71F0FCF241E6}" srcOrd="0" destOrd="0" parTransId="{ECC0477F-0CCB-4C16-8457-50C0760636B6}" sibTransId="{2A542F25-69A9-4328-9A68-7B974762DF9A}"/>
    <dgm:cxn modelId="{C3013FD2-04FC-40BC-82A2-4B7565081E16}" type="presOf" srcId="{35945F8F-744A-4C72-A914-5EFA2EAAD1EE}" destId="{0A4DACAB-EF82-4C07-95E8-4D6969A76BD8}" srcOrd="0" destOrd="0" presId="urn:microsoft.com/office/officeart/2018/2/layout/IconLabelDescriptionList"/>
    <dgm:cxn modelId="{3A774CEF-B073-46AC-8961-FCCEFEFF9C0B}" type="presOf" srcId="{421055AE-ED46-4EC6-9DAF-A5144CF51699}" destId="{59D5B1CD-26D2-4DC3-AC63-F4C0267AF890}" srcOrd="0" destOrd="0" presId="urn:microsoft.com/office/officeart/2018/2/layout/IconLabelDescriptionList"/>
    <dgm:cxn modelId="{A8D4E10F-B4F0-453F-A6A1-9D7AC9387428}" type="presParOf" srcId="{7C5360CB-649A-4AEE-B630-BF19419BB313}" destId="{395F065D-EDEC-4CBD-AC20-0F02B7428F86}" srcOrd="0" destOrd="0" presId="urn:microsoft.com/office/officeart/2018/2/layout/IconLabelDescriptionList"/>
    <dgm:cxn modelId="{12B4BE31-7D5A-4E94-97E1-A50F352D0D97}" type="presParOf" srcId="{395F065D-EDEC-4CBD-AC20-0F02B7428F86}" destId="{E8D07903-F80C-429E-AF26-5D555167C6FF}" srcOrd="0" destOrd="0" presId="urn:microsoft.com/office/officeart/2018/2/layout/IconLabelDescriptionList"/>
    <dgm:cxn modelId="{4E4AD7AC-9B77-4589-BD84-BD816C982DB3}" type="presParOf" srcId="{395F065D-EDEC-4CBD-AC20-0F02B7428F86}" destId="{E7D9766C-42E0-4C67-A87C-AF0692763FF3}" srcOrd="1" destOrd="0" presId="urn:microsoft.com/office/officeart/2018/2/layout/IconLabelDescriptionList"/>
    <dgm:cxn modelId="{8F217EFE-915C-4D2B-8E78-359F60896FD2}" type="presParOf" srcId="{395F065D-EDEC-4CBD-AC20-0F02B7428F86}" destId="{DB1205FE-FCEB-4102-A79C-FAB4C0932545}" srcOrd="2" destOrd="0" presId="urn:microsoft.com/office/officeart/2018/2/layout/IconLabelDescriptionList"/>
    <dgm:cxn modelId="{C3AE7A15-224E-4B39-972C-BB8E0556EE3F}" type="presParOf" srcId="{395F065D-EDEC-4CBD-AC20-0F02B7428F86}" destId="{D401C018-35FE-4312-9818-FB297A1FCDF8}" srcOrd="3" destOrd="0" presId="urn:microsoft.com/office/officeart/2018/2/layout/IconLabelDescriptionList"/>
    <dgm:cxn modelId="{13AFD2A8-91AD-40F9-94C3-DABAD9A91CEE}" type="presParOf" srcId="{395F065D-EDEC-4CBD-AC20-0F02B7428F86}" destId="{EA9AAB2D-29F4-482E-9F4C-B25AD73B79A0}" srcOrd="4" destOrd="0" presId="urn:microsoft.com/office/officeart/2018/2/layout/IconLabelDescriptionList"/>
    <dgm:cxn modelId="{18CEFA2A-5242-4426-B545-871C9C3FB759}" type="presParOf" srcId="{7C5360CB-649A-4AEE-B630-BF19419BB313}" destId="{8F94EAB2-514F-420B-8B89-DCF6241DEDF3}" srcOrd="1" destOrd="0" presId="urn:microsoft.com/office/officeart/2018/2/layout/IconLabelDescriptionList"/>
    <dgm:cxn modelId="{89ECDBB9-CE3B-4761-AB3D-FC2DE0195F50}" type="presParOf" srcId="{7C5360CB-649A-4AEE-B630-BF19419BB313}" destId="{1CBE3DFA-3A49-48F8-A4EB-08BD1A948FE1}" srcOrd="2" destOrd="0" presId="urn:microsoft.com/office/officeart/2018/2/layout/IconLabelDescriptionList"/>
    <dgm:cxn modelId="{4E96A3EB-C2A5-4BC6-8A0C-DF7E48FF0F5B}" type="presParOf" srcId="{1CBE3DFA-3A49-48F8-A4EB-08BD1A948FE1}" destId="{40F22E17-D8F6-4548-9D1B-FF03E44B8D36}" srcOrd="0" destOrd="0" presId="urn:microsoft.com/office/officeart/2018/2/layout/IconLabelDescriptionList"/>
    <dgm:cxn modelId="{7991F138-72F8-44A8-B63E-9AC1DF3B6960}" type="presParOf" srcId="{1CBE3DFA-3A49-48F8-A4EB-08BD1A948FE1}" destId="{6D733EE8-D40F-424F-8F4B-472CC55F4258}" srcOrd="1" destOrd="0" presId="urn:microsoft.com/office/officeart/2018/2/layout/IconLabelDescriptionList"/>
    <dgm:cxn modelId="{BE542CFD-F5D2-4FC9-B976-42F8D74CBD56}" type="presParOf" srcId="{1CBE3DFA-3A49-48F8-A4EB-08BD1A948FE1}" destId="{A147E540-E74F-4BDC-94EC-E2C56358B78D}" srcOrd="2" destOrd="0" presId="urn:microsoft.com/office/officeart/2018/2/layout/IconLabelDescriptionList"/>
    <dgm:cxn modelId="{B2D0C9BC-E3DE-4D5F-AFAD-2DB236BE1DD8}" type="presParOf" srcId="{1CBE3DFA-3A49-48F8-A4EB-08BD1A948FE1}" destId="{7A6FCD2D-265E-4C63-B14A-F523B117176A}" srcOrd="3" destOrd="0" presId="urn:microsoft.com/office/officeart/2018/2/layout/IconLabelDescriptionList"/>
    <dgm:cxn modelId="{938A3559-A13A-447F-AF99-EC5E3C377A42}" type="presParOf" srcId="{1CBE3DFA-3A49-48F8-A4EB-08BD1A948FE1}" destId="{0A4DACAB-EF82-4C07-95E8-4D6969A76BD8}" srcOrd="4" destOrd="0" presId="urn:microsoft.com/office/officeart/2018/2/layout/IconLabelDescriptionList"/>
    <dgm:cxn modelId="{DB404004-D190-4F02-A5A9-9C48E0A4DA01}" type="presParOf" srcId="{7C5360CB-649A-4AEE-B630-BF19419BB313}" destId="{10521075-EFB1-4F55-B117-B255DF7EC2AD}" srcOrd="3" destOrd="0" presId="urn:microsoft.com/office/officeart/2018/2/layout/IconLabelDescriptionList"/>
    <dgm:cxn modelId="{405A92F5-99E8-4A38-9CDE-7F2DE5A10F7D}" type="presParOf" srcId="{7C5360CB-649A-4AEE-B630-BF19419BB313}" destId="{0A706FD7-B8BC-44FF-B0C8-E88F8EED4289}" srcOrd="4" destOrd="0" presId="urn:microsoft.com/office/officeart/2018/2/layout/IconLabelDescriptionList"/>
    <dgm:cxn modelId="{632D2FFA-9096-4BA8-B0C5-7C0EDD80E5A0}" type="presParOf" srcId="{0A706FD7-B8BC-44FF-B0C8-E88F8EED4289}" destId="{A8286625-AE52-444E-9C25-D755E29EEC7C}" srcOrd="0" destOrd="0" presId="urn:microsoft.com/office/officeart/2018/2/layout/IconLabelDescriptionList"/>
    <dgm:cxn modelId="{1AD25F24-6C02-4A53-B9C5-32A5787730BF}" type="presParOf" srcId="{0A706FD7-B8BC-44FF-B0C8-E88F8EED4289}" destId="{F936B1E4-E617-4BED-80F7-06932AFAB35B}" srcOrd="1" destOrd="0" presId="urn:microsoft.com/office/officeart/2018/2/layout/IconLabelDescriptionList"/>
    <dgm:cxn modelId="{69EB471F-2052-4F7E-9DC2-947C34A803A5}" type="presParOf" srcId="{0A706FD7-B8BC-44FF-B0C8-E88F8EED4289}" destId="{FDC61512-BB09-4B20-BE3F-1667292D3979}" srcOrd="2" destOrd="0" presId="urn:microsoft.com/office/officeart/2018/2/layout/IconLabelDescriptionList"/>
    <dgm:cxn modelId="{563461A8-FB7D-4DEB-9CA6-74B28CC07CAE}" type="presParOf" srcId="{0A706FD7-B8BC-44FF-B0C8-E88F8EED4289}" destId="{72FF42CF-8064-41D4-B768-E5FA8862B069}" srcOrd="3" destOrd="0" presId="urn:microsoft.com/office/officeart/2018/2/layout/IconLabelDescriptionList"/>
    <dgm:cxn modelId="{C504F2E2-B51E-4ACD-A27D-5855F1CDC8E5}" type="presParOf" srcId="{0A706FD7-B8BC-44FF-B0C8-E88F8EED4289}" destId="{59D5B1CD-26D2-4DC3-AC63-F4C0267AF890}"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D742D5-80C0-42A7-A84A-8B8D898378F9}"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B536143-42C7-4451-A0B2-761DAE987B2E}">
      <dgm:prSet/>
      <dgm:spPr/>
      <dgm:t>
        <a:bodyPr/>
        <a:lstStyle/>
        <a:p>
          <a:pPr>
            <a:defRPr b="1"/>
          </a:pPr>
          <a:r>
            <a:rPr lang="en-US" b="1"/>
            <a:t>Sustainability Measures:</a:t>
          </a:r>
          <a:endParaRPr lang="en-US"/>
        </a:p>
      </dgm:t>
    </dgm:pt>
    <dgm:pt modelId="{43BEA56A-01BE-45A4-88D4-BCF7A34662F0}" type="parTrans" cxnId="{56947C07-E879-4D4C-925E-1A04EE689195}">
      <dgm:prSet/>
      <dgm:spPr/>
      <dgm:t>
        <a:bodyPr/>
        <a:lstStyle/>
        <a:p>
          <a:endParaRPr lang="en-US"/>
        </a:p>
      </dgm:t>
    </dgm:pt>
    <dgm:pt modelId="{60EA5E68-C642-4FFC-A4C7-BB56BEC53AFE}" type="sibTrans" cxnId="{56947C07-E879-4D4C-925E-1A04EE689195}">
      <dgm:prSet/>
      <dgm:spPr/>
      <dgm:t>
        <a:bodyPr/>
        <a:lstStyle/>
        <a:p>
          <a:endParaRPr lang="en-US"/>
        </a:p>
      </dgm:t>
    </dgm:pt>
    <dgm:pt modelId="{9F22104C-0460-475F-A46A-06E85D0B6FC3}">
      <dgm:prSet/>
      <dgm:spPr/>
      <dgm:t>
        <a:bodyPr/>
        <a:lstStyle/>
        <a:p>
          <a:r>
            <a:rPr lang="en-US"/>
            <a:t>Implement cost-sharing agreements with local governments.</a:t>
          </a:r>
        </a:p>
      </dgm:t>
    </dgm:pt>
    <dgm:pt modelId="{45103DB1-CC7E-4C7F-BF40-6B128A8CA5C6}" type="parTrans" cxnId="{2487D5F6-43A3-491E-A582-FA10786B0148}">
      <dgm:prSet/>
      <dgm:spPr/>
      <dgm:t>
        <a:bodyPr/>
        <a:lstStyle/>
        <a:p>
          <a:endParaRPr lang="en-US"/>
        </a:p>
      </dgm:t>
    </dgm:pt>
    <dgm:pt modelId="{429DFBED-5D07-45DD-9842-7CA70D47124B}" type="sibTrans" cxnId="{2487D5F6-43A3-491E-A582-FA10786B0148}">
      <dgm:prSet/>
      <dgm:spPr/>
      <dgm:t>
        <a:bodyPr/>
        <a:lstStyle/>
        <a:p>
          <a:endParaRPr lang="en-US"/>
        </a:p>
      </dgm:t>
    </dgm:pt>
    <dgm:pt modelId="{6BF9CDAF-C5EF-4B06-86D4-E2DC245BCF20}">
      <dgm:prSet/>
      <dgm:spPr/>
      <dgm:t>
        <a:bodyPr/>
        <a:lstStyle/>
        <a:p>
          <a:r>
            <a:rPr lang="en-US"/>
            <a:t>Utilize reimbursement models for telemedicine and other advanced EMS services.</a:t>
          </a:r>
        </a:p>
      </dgm:t>
    </dgm:pt>
    <dgm:pt modelId="{A0B47670-487B-4BE7-BC11-E168401C8600}" type="parTrans" cxnId="{14A91A99-49EB-48D3-BE64-941E0CF7D9F8}">
      <dgm:prSet/>
      <dgm:spPr/>
      <dgm:t>
        <a:bodyPr/>
        <a:lstStyle/>
        <a:p>
          <a:endParaRPr lang="en-US"/>
        </a:p>
      </dgm:t>
    </dgm:pt>
    <dgm:pt modelId="{52C33307-26AE-47D2-8C01-871FD2E0D667}" type="sibTrans" cxnId="{14A91A99-49EB-48D3-BE64-941E0CF7D9F8}">
      <dgm:prSet/>
      <dgm:spPr/>
      <dgm:t>
        <a:bodyPr/>
        <a:lstStyle/>
        <a:p>
          <a:endParaRPr lang="en-US"/>
        </a:p>
      </dgm:t>
    </dgm:pt>
    <dgm:pt modelId="{801E42FC-7644-40F0-A2BC-968DE34BF04C}">
      <dgm:prSet/>
      <dgm:spPr/>
      <dgm:t>
        <a:bodyPr/>
        <a:lstStyle/>
        <a:p>
          <a:pPr>
            <a:defRPr b="1"/>
          </a:pPr>
          <a:r>
            <a:rPr lang="en-US" b="1"/>
            <a:t>Investment in Technology:</a:t>
          </a:r>
          <a:endParaRPr lang="en-US"/>
        </a:p>
      </dgm:t>
    </dgm:pt>
    <dgm:pt modelId="{B9FF1209-C185-4417-B456-3531777F8A98}" type="parTrans" cxnId="{1370FCFF-1CBE-47EC-9F39-02092BEA37FC}">
      <dgm:prSet/>
      <dgm:spPr/>
      <dgm:t>
        <a:bodyPr/>
        <a:lstStyle/>
        <a:p>
          <a:endParaRPr lang="en-US"/>
        </a:p>
      </dgm:t>
    </dgm:pt>
    <dgm:pt modelId="{EAFBD2EC-8A2B-498A-BDD9-617F82C4A082}" type="sibTrans" cxnId="{1370FCFF-1CBE-47EC-9F39-02092BEA37FC}">
      <dgm:prSet/>
      <dgm:spPr/>
      <dgm:t>
        <a:bodyPr/>
        <a:lstStyle/>
        <a:p>
          <a:endParaRPr lang="en-US"/>
        </a:p>
      </dgm:t>
    </dgm:pt>
    <dgm:pt modelId="{7A87C91B-54FD-4F50-BD58-D428AC703E6C}">
      <dgm:prSet/>
      <dgm:spPr/>
      <dgm:t>
        <a:bodyPr/>
        <a:lstStyle/>
        <a:p>
          <a:r>
            <a:rPr lang="en-US"/>
            <a:t>Prioritize spending on technologies that enhance efficiency and reduce long-term costs.</a:t>
          </a:r>
        </a:p>
      </dgm:t>
    </dgm:pt>
    <dgm:pt modelId="{5BCAAE9E-5E3A-4468-87B1-04C19E9079FF}" type="parTrans" cxnId="{57A1DD98-9767-434D-B99E-802F47E365EB}">
      <dgm:prSet/>
      <dgm:spPr/>
      <dgm:t>
        <a:bodyPr/>
        <a:lstStyle/>
        <a:p>
          <a:endParaRPr lang="en-US"/>
        </a:p>
      </dgm:t>
    </dgm:pt>
    <dgm:pt modelId="{48F499CB-ECAB-44D7-915E-E4FDD1C5DFF7}" type="sibTrans" cxnId="{57A1DD98-9767-434D-B99E-802F47E365EB}">
      <dgm:prSet/>
      <dgm:spPr/>
      <dgm:t>
        <a:bodyPr/>
        <a:lstStyle/>
        <a:p>
          <a:endParaRPr lang="en-US"/>
        </a:p>
      </dgm:t>
    </dgm:pt>
    <dgm:pt modelId="{262755FB-8E9A-4BE7-A331-54D0D701EE84}" type="pres">
      <dgm:prSet presAssocID="{CAD742D5-80C0-42A7-A84A-8B8D898378F9}" presName="root" presStyleCnt="0">
        <dgm:presLayoutVars>
          <dgm:dir/>
          <dgm:resizeHandles val="exact"/>
        </dgm:presLayoutVars>
      </dgm:prSet>
      <dgm:spPr/>
    </dgm:pt>
    <dgm:pt modelId="{BC3E3C82-AB0F-4E54-94BE-47C9B2E952EE}" type="pres">
      <dgm:prSet presAssocID="{6B536143-42C7-4451-A0B2-761DAE987B2E}" presName="compNode" presStyleCnt="0"/>
      <dgm:spPr/>
    </dgm:pt>
    <dgm:pt modelId="{F94E1761-F25B-4C07-AA53-ABE5B3E4BAED}" type="pres">
      <dgm:prSet presAssocID="{6B536143-42C7-4451-A0B2-761DAE987B2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842022FA-F3D1-4BB0-9CED-66C06E4303C5}" type="pres">
      <dgm:prSet presAssocID="{6B536143-42C7-4451-A0B2-761DAE987B2E}" presName="iconSpace" presStyleCnt="0"/>
      <dgm:spPr/>
    </dgm:pt>
    <dgm:pt modelId="{86DD92A1-6A3D-4C59-B315-BC9A1D856EB7}" type="pres">
      <dgm:prSet presAssocID="{6B536143-42C7-4451-A0B2-761DAE987B2E}" presName="parTx" presStyleLbl="revTx" presStyleIdx="0" presStyleCnt="4">
        <dgm:presLayoutVars>
          <dgm:chMax val="0"/>
          <dgm:chPref val="0"/>
        </dgm:presLayoutVars>
      </dgm:prSet>
      <dgm:spPr/>
    </dgm:pt>
    <dgm:pt modelId="{D51D1E77-BDF7-48B2-8752-5565FAC10A5A}" type="pres">
      <dgm:prSet presAssocID="{6B536143-42C7-4451-A0B2-761DAE987B2E}" presName="txSpace" presStyleCnt="0"/>
      <dgm:spPr/>
    </dgm:pt>
    <dgm:pt modelId="{02AF785C-D5A4-4EC9-B2C7-A89BEE2DD2F8}" type="pres">
      <dgm:prSet presAssocID="{6B536143-42C7-4451-A0B2-761DAE987B2E}" presName="desTx" presStyleLbl="revTx" presStyleIdx="1" presStyleCnt="4">
        <dgm:presLayoutVars/>
      </dgm:prSet>
      <dgm:spPr/>
    </dgm:pt>
    <dgm:pt modelId="{CCAA0A84-AA22-4661-9D01-1863429134F9}" type="pres">
      <dgm:prSet presAssocID="{60EA5E68-C642-4FFC-A4C7-BB56BEC53AFE}" presName="sibTrans" presStyleCnt="0"/>
      <dgm:spPr/>
    </dgm:pt>
    <dgm:pt modelId="{30F67E60-B09D-4BB8-8C85-B799F2384B43}" type="pres">
      <dgm:prSet presAssocID="{801E42FC-7644-40F0-A2BC-968DE34BF04C}" presName="compNode" presStyleCnt="0"/>
      <dgm:spPr/>
    </dgm:pt>
    <dgm:pt modelId="{8846E56C-EC8A-4F40-8348-E3DD4499F9B0}" type="pres">
      <dgm:prSet presAssocID="{801E42FC-7644-40F0-A2BC-968DE34BF04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FF88EDFA-559C-4CEA-B607-B6C046656E09}" type="pres">
      <dgm:prSet presAssocID="{801E42FC-7644-40F0-A2BC-968DE34BF04C}" presName="iconSpace" presStyleCnt="0"/>
      <dgm:spPr/>
    </dgm:pt>
    <dgm:pt modelId="{43C82357-0519-481D-80D8-FABD23958DF1}" type="pres">
      <dgm:prSet presAssocID="{801E42FC-7644-40F0-A2BC-968DE34BF04C}" presName="parTx" presStyleLbl="revTx" presStyleIdx="2" presStyleCnt="4">
        <dgm:presLayoutVars>
          <dgm:chMax val="0"/>
          <dgm:chPref val="0"/>
        </dgm:presLayoutVars>
      </dgm:prSet>
      <dgm:spPr/>
    </dgm:pt>
    <dgm:pt modelId="{E5511B5A-B200-49D1-B5CE-75FD61BFA12C}" type="pres">
      <dgm:prSet presAssocID="{801E42FC-7644-40F0-A2BC-968DE34BF04C}" presName="txSpace" presStyleCnt="0"/>
      <dgm:spPr/>
    </dgm:pt>
    <dgm:pt modelId="{8F72C1F0-E5A8-427D-85EB-BF158F988539}" type="pres">
      <dgm:prSet presAssocID="{801E42FC-7644-40F0-A2BC-968DE34BF04C}" presName="desTx" presStyleLbl="revTx" presStyleIdx="3" presStyleCnt="4">
        <dgm:presLayoutVars/>
      </dgm:prSet>
      <dgm:spPr/>
    </dgm:pt>
  </dgm:ptLst>
  <dgm:cxnLst>
    <dgm:cxn modelId="{736B3D00-6F0C-493E-BA3D-4BA7B4D49F21}" type="presOf" srcId="{6B536143-42C7-4451-A0B2-761DAE987B2E}" destId="{86DD92A1-6A3D-4C59-B315-BC9A1D856EB7}" srcOrd="0" destOrd="0" presId="urn:microsoft.com/office/officeart/2018/2/layout/IconLabelDescriptionList"/>
    <dgm:cxn modelId="{80AAB405-1A38-446F-9DC7-96826A59C5F6}" type="presOf" srcId="{801E42FC-7644-40F0-A2BC-968DE34BF04C}" destId="{43C82357-0519-481D-80D8-FABD23958DF1}" srcOrd="0" destOrd="0" presId="urn:microsoft.com/office/officeart/2018/2/layout/IconLabelDescriptionList"/>
    <dgm:cxn modelId="{56947C07-E879-4D4C-925E-1A04EE689195}" srcId="{CAD742D5-80C0-42A7-A84A-8B8D898378F9}" destId="{6B536143-42C7-4451-A0B2-761DAE987B2E}" srcOrd="0" destOrd="0" parTransId="{43BEA56A-01BE-45A4-88D4-BCF7A34662F0}" sibTransId="{60EA5E68-C642-4FFC-A4C7-BB56BEC53AFE}"/>
    <dgm:cxn modelId="{847E1C1D-04AE-46A5-AB22-3249B6296084}" type="presOf" srcId="{CAD742D5-80C0-42A7-A84A-8B8D898378F9}" destId="{262755FB-8E9A-4BE7-A331-54D0D701EE84}" srcOrd="0" destOrd="0" presId="urn:microsoft.com/office/officeart/2018/2/layout/IconLabelDescriptionList"/>
    <dgm:cxn modelId="{84FC4643-DEAA-4D7F-A351-0B68F43A8F09}" type="presOf" srcId="{6BF9CDAF-C5EF-4B06-86D4-E2DC245BCF20}" destId="{02AF785C-D5A4-4EC9-B2C7-A89BEE2DD2F8}" srcOrd="0" destOrd="1" presId="urn:microsoft.com/office/officeart/2018/2/layout/IconLabelDescriptionList"/>
    <dgm:cxn modelId="{CFD6FF96-1612-426F-BA7B-217913E00B98}" type="presOf" srcId="{9F22104C-0460-475F-A46A-06E85D0B6FC3}" destId="{02AF785C-D5A4-4EC9-B2C7-A89BEE2DD2F8}" srcOrd="0" destOrd="0" presId="urn:microsoft.com/office/officeart/2018/2/layout/IconLabelDescriptionList"/>
    <dgm:cxn modelId="{57A1DD98-9767-434D-B99E-802F47E365EB}" srcId="{801E42FC-7644-40F0-A2BC-968DE34BF04C}" destId="{7A87C91B-54FD-4F50-BD58-D428AC703E6C}" srcOrd="0" destOrd="0" parTransId="{5BCAAE9E-5E3A-4468-87B1-04C19E9079FF}" sibTransId="{48F499CB-ECAB-44D7-915E-E4FDD1C5DFF7}"/>
    <dgm:cxn modelId="{14A91A99-49EB-48D3-BE64-941E0CF7D9F8}" srcId="{6B536143-42C7-4451-A0B2-761DAE987B2E}" destId="{6BF9CDAF-C5EF-4B06-86D4-E2DC245BCF20}" srcOrd="1" destOrd="0" parTransId="{A0B47670-487B-4BE7-BC11-E168401C8600}" sibTransId="{52C33307-26AE-47D2-8C01-871FD2E0D667}"/>
    <dgm:cxn modelId="{4C0010CB-B0D9-4834-8A26-4D0772768C10}" type="presOf" srcId="{7A87C91B-54FD-4F50-BD58-D428AC703E6C}" destId="{8F72C1F0-E5A8-427D-85EB-BF158F988539}" srcOrd="0" destOrd="0" presId="urn:microsoft.com/office/officeart/2018/2/layout/IconLabelDescriptionList"/>
    <dgm:cxn modelId="{2487D5F6-43A3-491E-A582-FA10786B0148}" srcId="{6B536143-42C7-4451-A0B2-761DAE987B2E}" destId="{9F22104C-0460-475F-A46A-06E85D0B6FC3}" srcOrd="0" destOrd="0" parTransId="{45103DB1-CC7E-4C7F-BF40-6B128A8CA5C6}" sibTransId="{429DFBED-5D07-45DD-9842-7CA70D47124B}"/>
    <dgm:cxn modelId="{1370FCFF-1CBE-47EC-9F39-02092BEA37FC}" srcId="{CAD742D5-80C0-42A7-A84A-8B8D898378F9}" destId="{801E42FC-7644-40F0-A2BC-968DE34BF04C}" srcOrd="1" destOrd="0" parTransId="{B9FF1209-C185-4417-B456-3531777F8A98}" sibTransId="{EAFBD2EC-8A2B-498A-BDD9-617F82C4A082}"/>
    <dgm:cxn modelId="{F159BCE6-0C35-46DF-B10E-0E936CA5DF28}" type="presParOf" srcId="{262755FB-8E9A-4BE7-A331-54D0D701EE84}" destId="{BC3E3C82-AB0F-4E54-94BE-47C9B2E952EE}" srcOrd="0" destOrd="0" presId="urn:microsoft.com/office/officeart/2018/2/layout/IconLabelDescriptionList"/>
    <dgm:cxn modelId="{54795155-F1F8-4B5E-ABBA-804E6F468175}" type="presParOf" srcId="{BC3E3C82-AB0F-4E54-94BE-47C9B2E952EE}" destId="{F94E1761-F25B-4C07-AA53-ABE5B3E4BAED}" srcOrd="0" destOrd="0" presId="urn:microsoft.com/office/officeart/2018/2/layout/IconLabelDescriptionList"/>
    <dgm:cxn modelId="{6ED54C24-841C-417D-8614-63044598C456}" type="presParOf" srcId="{BC3E3C82-AB0F-4E54-94BE-47C9B2E952EE}" destId="{842022FA-F3D1-4BB0-9CED-66C06E4303C5}" srcOrd="1" destOrd="0" presId="urn:microsoft.com/office/officeart/2018/2/layout/IconLabelDescriptionList"/>
    <dgm:cxn modelId="{A5D62716-640D-4128-B8CC-D3E7C3F84043}" type="presParOf" srcId="{BC3E3C82-AB0F-4E54-94BE-47C9B2E952EE}" destId="{86DD92A1-6A3D-4C59-B315-BC9A1D856EB7}" srcOrd="2" destOrd="0" presId="urn:microsoft.com/office/officeart/2018/2/layout/IconLabelDescriptionList"/>
    <dgm:cxn modelId="{1AC0E998-924A-4DB4-9197-03C004CB1404}" type="presParOf" srcId="{BC3E3C82-AB0F-4E54-94BE-47C9B2E952EE}" destId="{D51D1E77-BDF7-48B2-8752-5565FAC10A5A}" srcOrd="3" destOrd="0" presId="urn:microsoft.com/office/officeart/2018/2/layout/IconLabelDescriptionList"/>
    <dgm:cxn modelId="{47CC416B-B040-4CCB-9788-D2E0BD0929C8}" type="presParOf" srcId="{BC3E3C82-AB0F-4E54-94BE-47C9B2E952EE}" destId="{02AF785C-D5A4-4EC9-B2C7-A89BEE2DD2F8}" srcOrd="4" destOrd="0" presId="urn:microsoft.com/office/officeart/2018/2/layout/IconLabelDescriptionList"/>
    <dgm:cxn modelId="{9DBCD53A-B9B8-4E4E-A697-6570147FF875}" type="presParOf" srcId="{262755FB-8E9A-4BE7-A331-54D0D701EE84}" destId="{CCAA0A84-AA22-4661-9D01-1863429134F9}" srcOrd="1" destOrd="0" presId="urn:microsoft.com/office/officeart/2018/2/layout/IconLabelDescriptionList"/>
    <dgm:cxn modelId="{6532B676-2D68-4F02-B02B-C47E99C7895A}" type="presParOf" srcId="{262755FB-8E9A-4BE7-A331-54D0D701EE84}" destId="{30F67E60-B09D-4BB8-8C85-B799F2384B43}" srcOrd="2" destOrd="0" presId="urn:microsoft.com/office/officeart/2018/2/layout/IconLabelDescriptionList"/>
    <dgm:cxn modelId="{18593D60-91A5-4803-9DF8-5342DD402F5C}" type="presParOf" srcId="{30F67E60-B09D-4BB8-8C85-B799F2384B43}" destId="{8846E56C-EC8A-4F40-8348-E3DD4499F9B0}" srcOrd="0" destOrd="0" presId="urn:microsoft.com/office/officeart/2018/2/layout/IconLabelDescriptionList"/>
    <dgm:cxn modelId="{AFE99440-8C3F-4419-A563-2F4A56574D1C}" type="presParOf" srcId="{30F67E60-B09D-4BB8-8C85-B799F2384B43}" destId="{FF88EDFA-559C-4CEA-B607-B6C046656E09}" srcOrd="1" destOrd="0" presId="urn:microsoft.com/office/officeart/2018/2/layout/IconLabelDescriptionList"/>
    <dgm:cxn modelId="{673E1E2A-B734-4BB3-AACC-45497B359FFD}" type="presParOf" srcId="{30F67E60-B09D-4BB8-8C85-B799F2384B43}" destId="{43C82357-0519-481D-80D8-FABD23958DF1}" srcOrd="2" destOrd="0" presId="urn:microsoft.com/office/officeart/2018/2/layout/IconLabelDescriptionList"/>
    <dgm:cxn modelId="{DD388D61-CCCF-4F16-BA68-8A31043806E5}" type="presParOf" srcId="{30F67E60-B09D-4BB8-8C85-B799F2384B43}" destId="{E5511B5A-B200-49D1-B5CE-75FD61BFA12C}" srcOrd="3" destOrd="0" presId="urn:microsoft.com/office/officeart/2018/2/layout/IconLabelDescriptionList"/>
    <dgm:cxn modelId="{36373C35-6AE4-41B4-919B-5E9AA978344F}" type="presParOf" srcId="{30F67E60-B09D-4BB8-8C85-B799F2384B43}" destId="{8F72C1F0-E5A8-427D-85EB-BF158F98853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0E3813-18EF-4A5F-BD43-4061B7093C6D}" type="doc">
      <dgm:prSet loTypeId="urn:microsoft.com/office/officeart/2016/7/layout/VerticalDownArrowProcess" loCatId="process" qsTypeId="urn:microsoft.com/office/officeart/2005/8/quickstyle/simple4" qsCatId="simple" csTypeId="urn:microsoft.com/office/officeart/2005/8/colors/colorful2" csCatId="colorful"/>
      <dgm:spPr/>
      <dgm:t>
        <a:bodyPr/>
        <a:lstStyle/>
        <a:p>
          <a:endParaRPr lang="en-US"/>
        </a:p>
      </dgm:t>
    </dgm:pt>
    <dgm:pt modelId="{8B7BC719-ED78-44E0-8B34-202DE85BB2C0}">
      <dgm:prSet/>
      <dgm:spPr/>
      <dgm:t>
        <a:bodyPr/>
        <a:lstStyle/>
        <a:p>
          <a:r>
            <a:rPr lang="en-US"/>
            <a:t>Phase 1</a:t>
          </a:r>
        </a:p>
      </dgm:t>
    </dgm:pt>
    <dgm:pt modelId="{BCF048CA-5E78-41DF-8AE0-840B4514F476}" type="parTrans" cxnId="{81FF5B27-B92A-44A4-BE7F-C5DD3D63BFF8}">
      <dgm:prSet/>
      <dgm:spPr/>
      <dgm:t>
        <a:bodyPr/>
        <a:lstStyle/>
        <a:p>
          <a:endParaRPr lang="en-US"/>
        </a:p>
      </dgm:t>
    </dgm:pt>
    <dgm:pt modelId="{C8E4F9CB-1E25-4541-8DF5-A5B3AE4D914F}" type="sibTrans" cxnId="{81FF5B27-B92A-44A4-BE7F-C5DD3D63BFF8}">
      <dgm:prSet/>
      <dgm:spPr/>
      <dgm:t>
        <a:bodyPr/>
        <a:lstStyle/>
        <a:p>
          <a:endParaRPr lang="en-US"/>
        </a:p>
      </dgm:t>
    </dgm:pt>
    <dgm:pt modelId="{1D193FF7-DA0F-4075-B8BE-86127783B1B2}">
      <dgm:prSet/>
      <dgm:spPr/>
      <dgm:t>
        <a:bodyPr/>
        <a:lstStyle/>
        <a:p>
          <a:r>
            <a:rPr lang="en-US"/>
            <a:t>Planning and Partnership Development</a:t>
          </a:r>
        </a:p>
      </dgm:t>
    </dgm:pt>
    <dgm:pt modelId="{1BC44040-72CA-4A0A-B5A9-FA3267AD15E9}" type="parTrans" cxnId="{9D756859-3AF3-4A7A-AE68-A3A144121423}">
      <dgm:prSet/>
      <dgm:spPr/>
      <dgm:t>
        <a:bodyPr/>
        <a:lstStyle/>
        <a:p>
          <a:endParaRPr lang="en-US"/>
        </a:p>
      </dgm:t>
    </dgm:pt>
    <dgm:pt modelId="{32F37C8A-3695-4D35-8C16-501C13281B22}" type="sibTrans" cxnId="{9D756859-3AF3-4A7A-AE68-A3A144121423}">
      <dgm:prSet/>
      <dgm:spPr/>
      <dgm:t>
        <a:bodyPr/>
        <a:lstStyle/>
        <a:p>
          <a:endParaRPr lang="en-US"/>
        </a:p>
      </dgm:t>
    </dgm:pt>
    <dgm:pt modelId="{71B71BAB-FF6F-4053-8397-5A4E0A0A335A}">
      <dgm:prSet/>
      <dgm:spPr/>
      <dgm:t>
        <a:bodyPr/>
        <a:lstStyle/>
        <a:p>
          <a:r>
            <a:rPr lang="en-US"/>
            <a:t>Establish partnerships with academic institutions capable of providing prehospital and advanced practice education.</a:t>
          </a:r>
        </a:p>
      </dgm:t>
    </dgm:pt>
    <dgm:pt modelId="{1CC66ADB-FAF6-46BC-BF29-2706B4E12544}" type="parTrans" cxnId="{0CB8A825-4C09-4390-BE26-218637047571}">
      <dgm:prSet/>
      <dgm:spPr/>
      <dgm:t>
        <a:bodyPr/>
        <a:lstStyle/>
        <a:p>
          <a:endParaRPr lang="en-US"/>
        </a:p>
      </dgm:t>
    </dgm:pt>
    <dgm:pt modelId="{680EB014-A6F7-42A2-A9D0-229677AE7737}" type="sibTrans" cxnId="{0CB8A825-4C09-4390-BE26-218637047571}">
      <dgm:prSet/>
      <dgm:spPr/>
      <dgm:t>
        <a:bodyPr/>
        <a:lstStyle/>
        <a:p>
          <a:endParaRPr lang="en-US"/>
        </a:p>
      </dgm:t>
    </dgm:pt>
    <dgm:pt modelId="{7A1E9CF3-7FE8-4D84-B7FB-31903A98D98F}">
      <dgm:prSet/>
      <dgm:spPr/>
      <dgm:t>
        <a:bodyPr/>
        <a:lstStyle/>
        <a:p>
          <a:r>
            <a:rPr lang="en-US"/>
            <a:t>Form an advisory board including EMS leaders, healthcare professionals, and community stakeholders.</a:t>
          </a:r>
        </a:p>
      </dgm:t>
    </dgm:pt>
    <dgm:pt modelId="{AE0C2928-9DDB-47E1-B76F-FC149756B62E}" type="parTrans" cxnId="{EBBBB375-1EEA-492C-8B1D-22EFD0B2E02B}">
      <dgm:prSet/>
      <dgm:spPr/>
      <dgm:t>
        <a:bodyPr/>
        <a:lstStyle/>
        <a:p>
          <a:endParaRPr lang="en-US"/>
        </a:p>
      </dgm:t>
    </dgm:pt>
    <dgm:pt modelId="{4362BEEA-CEC4-4E48-AC85-CFCAA5032B5E}" type="sibTrans" cxnId="{EBBBB375-1EEA-492C-8B1D-22EFD0B2E02B}">
      <dgm:prSet/>
      <dgm:spPr/>
      <dgm:t>
        <a:bodyPr/>
        <a:lstStyle/>
        <a:p>
          <a:endParaRPr lang="en-US"/>
        </a:p>
      </dgm:t>
    </dgm:pt>
    <dgm:pt modelId="{67C369A4-0424-4630-BF3E-C4798395357D}">
      <dgm:prSet/>
      <dgm:spPr/>
      <dgm:t>
        <a:bodyPr/>
        <a:lstStyle/>
        <a:p>
          <a:r>
            <a:rPr lang="en-US"/>
            <a:t>Phase 2</a:t>
          </a:r>
        </a:p>
      </dgm:t>
    </dgm:pt>
    <dgm:pt modelId="{12A0B3A0-DCCD-428F-85F3-1AA84146C9D8}" type="parTrans" cxnId="{0F3F14E7-EB70-427C-A7AC-015ACA939F3D}">
      <dgm:prSet/>
      <dgm:spPr/>
      <dgm:t>
        <a:bodyPr/>
        <a:lstStyle/>
        <a:p>
          <a:endParaRPr lang="en-US"/>
        </a:p>
      </dgm:t>
    </dgm:pt>
    <dgm:pt modelId="{FA103E2B-D1C4-44B3-BABF-7DA5371E0E46}" type="sibTrans" cxnId="{0F3F14E7-EB70-427C-A7AC-015ACA939F3D}">
      <dgm:prSet/>
      <dgm:spPr/>
      <dgm:t>
        <a:bodyPr/>
        <a:lstStyle/>
        <a:p>
          <a:endParaRPr lang="en-US"/>
        </a:p>
      </dgm:t>
    </dgm:pt>
    <dgm:pt modelId="{89ADC2CC-B6D4-4F96-A1B5-62005E905E78}">
      <dgm:prSet/>
      <dgm:spPr/>
      <dgm:t>
        <a:bodyPr/>
        <a:lstStyle/>
        <a:p>
          <a:r>
            <a:rPr lang="en-US"/>
            <a:t>Pilot Programs</a:t>
          </a:r>
        </a:p>
      </dgm:t>
    </dgm:pt>
    <dgm:pt modelId="{7559B953-FC84-43F0-AA91-2DDEDFB433E3}" type="parTrans" cxnId="{AC0C39F2-F66C-4132-BC6C-75555D9EDD4D}">
      <dgm:prSet/>
      <dgm:spPr/>
      <dgm:t>
        <a:bodyPr/>
        <a:lstStyle/>
        <a:p>
          <a:endParaRPr lang="en-US"/>
        </a:p>
      </dgm:t>
    </dgm:pt>
    <dgm:pt modelId="{2339CF54-E3AC-4BCF-A536-57B0B1089F38}" type="sibTrans" cxnId="{AC0C39F2-F66C-4132-BC6C-75555D9EDD4D}">
      <dgm:prSet/>
      <dgm:spPr/>
      <dgm:t>
        <a:bodyPr/>
        <a:lstStyle/>
        <a:p>
          <a:endParaRPr lang="en-US"/>
        </a:p>
      </dgm:t>
    </dgm:pt>
    <dgm:pt modelId="{A9BB0265-0962-4E54-9523-E9229AC8839E}">
      <dgm:prSet/>
      <dgm:spPr/>
      <dgm:t>
        <a:bodyPr/>
        <a:lstStyle/>
        <a:p>
          <a:r>
            <a:rPr lang="en-US"/>
            <a:t>Introduce pilot programs for the Paramedic Practitioner role and telemedicine integration.</a:t>
          </a:r>
        </a:p>
      </dgm:t>
    </dgm:pt>
    <dgm:pt modelId="{46BAF789-0699-4E6F-94C1-BF060F0116E4}" type="parTrans" cxnId="{D074E4CF-BC4D-4B10-9223-9756080CBAB2}">
      <dgm:prSet/>
      <dgm:spPr/>
      <dgm:t>
        <a:bodyPr/>
        <a:lstStyle/>
        <a:p>
          <a:endParaRPr lang="en-US"/>
        </a:p>
      </dgm:t>
    </dgm:pt>
    <dgm:pt modelId="{70E63933-A9F4-4C13-A30B-8FF6817E87DE}" type="sibTrans" cxnId="{D074E4CF-BC4D-4B10-9223-9756080CBAB2}">
      <dgm:prSet/>
      <dgm:spPr/>
      <dgm:t>
        <a:bodyPr/>
        <a:lstStyle/>
        <a:p>
          <a:endParaRPr lang="en-US"/>
        </a:p>
      </dgm:t>
    </dgm:pt>
    <dgm:pt modelId="{08F77BD6-9EC3-49D5-B143-06A909495368}">
      <dgm:prSet/>
      <dgm:spPr/>
      <dgm:t>
        <a:bodyPr/>
        <a:lstStyle/>
        <a:p>
          <a:r>
            <a:rPr lang="en-US"/>
            <a:t>Test predictive analytics for resource allocation in selected regions.</a:t>
          </a:r>
        </a:p>
      </dgm:t>
    </dgm:pt>
    <dgm:pt modelId="{407610C0-35BA-4549-A461-A48C4D0D2182}" type="parTrans" cxnId="{A6C4EB5D-B62D-489C-BEBF-5F55E4327CA2}">
      <dgm:prSet/>
      <dgm:spPr/>
      <dgm:t>
        <a:bodyPr/>
        <a:lstStyle/>
        <a:p>
          <a:endParaRPr lang="en-US"/>
        </a:p>
      </dgm:t>
    </dgm:pt>
    <dgm:pt modelId="{6D344163-2933-4F08-ADD5-FDADA5E5510F}" type="sibTrans" cxnId="{A6C4EB5D-B62D-489C-BEBF-5F55E4327CA2}">
      <dgm:prSet/>
      <dgm:spPr/>
      <dgm:t>
        <a:bodyPr/>
        <a:lstStyle/>
        <a:p>
          <a:endParaRPr lang="en-US"/>
        </a:p>
      </dgm:t>
    </dgm:pt>
    <dgm:pt modelId="{580397AB-D6CA-4561-B184-1CEBF3259344}">
      <dgm:prSet/>
      <dgm:spPr/>
      <dgm:t>
        <a:bodyPr/>
        <a:lstStyle/>
        <a:p>
          <a:r>
            <a:rPr lang="en-US"/>
            <a:t>Phase 3</a:t>
          </a:r>
        </a:p>
      </dgm:t>
    </dgm:pt>
    <dgm:pt modelId="{3C4B8EBA-EB53-458F-BB0A-A7E237039663}" type="parTrans" cxnId="{56E07505-0CAF-483D-B564-BBBA912820E8}">
      <dgm:prSet/>
      <dgm:spPr/>
      <dgm:t>
        <a:bodyPr/>
        <a:lstStyle/>
        <a:p>
          <a:endParaRPr lang="en-US"/>
        </a:p>
      </dgm:t>
    </dgm:pt>
    <dgm:pt modelId="{AB3807B8-08EB-4E12-8613-92F670418D96}" type="sibTrans" cxnId="{56E07505-0CAF-483D-B564-BBBA912820E8}">
      <dgm:prSet/>
      <dgm:spPr/>
      <dgm:t>
        <a:bodyPr/>
        <a:lstStyle/>
        <a:p>
          <a:endParaRPr lang="en-US"/>
        </a:p>
      </dgm:t>
    </dgm:pt>
    <dgm:pt modelId="{51E6BACC-0095-4D76-8E4E-A05CB83EC0E8}">
      <dgm:prSet/>
      <dgm:spPr/>
      <dgm:t>
        <a:bodyPr/>
        <a:lstStyle/>
        <a:p>
          <a:r>
            <a:rPr lang="en-US"/>
            <a:t>Statewide Expansion</a:t>
          </a:r>
        </a:p>
      </dgm:t>
    </dgm:pt>
    <dgm:pt modelId="{9F1740E0-90F8-4DA4-B5A9-8B4CCE610E7C}" type="parTrans" cxnId="{69D95818-8B2E-4E59-91E6-C28B9E1117DB}">
      <dgm:prSet/>
      <dgm:spPr/>
      <dgm:t>
        <a:bodyPr/>
        <a:lstStyle/>
        <a:p>
          <a:endParaRPr lang="en-US"/>
        </a:p>
      </dgm:t>
    </dgm:pt>
    <dgm:pt modelId="{B5BE14C0-28F5-456B-A0D6-327BD2DD27AA}" type="sibTrans" cxnId="{69D95818-8B2E-4E59-91E6-C28B9E1117DB}">
      <dgm:prSet/>
      <dgm:spPr/>
      <dgm:t>
        <a:bodyPr/>
        <a:lstStyle/>
        <a:p>
          <a:endParaRPr lang="en-US"/>
        </a:p>
      </dgm:t>
    </dgm:pt>
    <dgm:pt modelId="{B1ADAD7A-C486-4DCB-846A-CB8058080ABC}">
      <dgm:prSet/>
      <dgm:spPr/>
      <dgm:t>
        <a:bodyPr/>
        <a:lstStyle/>
        <a:p>
          <a:r>
            <a:rPr lang="en-US"/>
            <a:t>Roll out successful pilot programs across the state.</a:t>
          </a:r>
        </a:p>
      </dgm:t>
    </dgm:pt>
    <dgm:pt modelId="{E83A5BF1-2BCC-4B30-8EE8-CC48EB09E991}" type="parTrans" cxnId="{4A90A5AB-4981-48B8-949F-C09864DB556A}">
      <dgm:prSet/>
      <dgm:spPr/>
      <dgm:t>
        <a:bodyPr/>
        <a:lstStyle/>
        <a:p>
          <a:endParaRPr lang="en-US"/>
        </a:p>
      </dgm:t>
    </dgm:pt>
    <dgm:pt modelId="{8E4429B0-D95A-419C-AC12-D36F38D6D16D}" type="sibTrans" cxnId="{4A90A5AB-4981-48B8-949F-C09864DB556A}">
      <dgm:prSet/>
      <dgm:spPr/>
      <dgm:t>
        <a:bodyPr/>
        <a:lstStyle/>
        <a:p>
          <a:endParaRPr lang="en-US"/>
        </a:p>
      </dgm:t>
    </dgm:pt>
    <dgm:pt modelId="{F8F76BF1-5826-4C5C-9624-526F7A578421}">
      <dgm:prSet/>
      <dgm:spPr/>
      <dgm:t>
        <a:bodyPr/>
        <a:lstStyle/>
        <a:p>
          <a:r>
            <a:rPr lang="en-US"/>
            <a:t>Standardize operational protocols and expand training initiatives statewide.</a:t>
          </a:r>
        </a:p>
      </dgm:t>
    </dgm:pt>
    <dgm:pt modelId="{808932FF-4A79-4B37-9B93-09EDDBC45FEA}" type="parTrans" cxnId="{906A0989-538C-4109-AE16-C084B9790B7E}">
      <dgm:prSet/>
      <dgm:spPr/>
      <dgm:t>
        <a:bodyPr/>
        <a:lstStyle/>
        <a:p>
          <a:endParaRPr lang="en-US"/>
        </a:p>
      </dgm:t>
    </dgm:pt>
    <dgm:pt modelId="{1414DBDE-BEE5-4338-879A-4F37FE5E6B51}" type="sibTrans" cxnId="{906A0989-538C-4109-AE16-C084B9790B7E}">
      <dgm:prSet/>
      <dgm:spPr/>
      <dgm:t>
        <a:bodyPr/>
        <a:lstStyle/>
        <a:p>
          <a:endParaRPr lang="en-US"/>
        </a:p>
      </dgm:t>
    </dgm:pt>
    <dgm:pt modelId="{6C9F9676-3C50-4E96-A932-66DFB0043A79}">
      <dgm:prSet/>
      <dgm:spPr/>
      <dgm:t>
        <a:bodyPr/>
        <a:lstStyle/>
        <a:p>
          <a:r>
            <a:rPr lang="en-US"/>
            <a:t>Phase 4</a:t>
          </a:r>
        </a:p>
      </dgm:t>
    </dgm:pt>
    <dgm:pt modelId="{6E6288D3-6F68-4574-BD17-F2144BE82968}" type="parTrans" cxnId="{0044AFFC-44C4-4257-9C19-8144D22E5A86}">
      <dgm:prSet/>
      <dgm:spPr/>
      <dgm:t>
        <a:bodyPr/>
        <a:lstStyle/>
        <a:p>
          <a:endParaRPr lang="en-US"/>
        </a:p>
      </dgm:t>
    </dgm:pt>
    <dgm:pt modelId="{B0A1725B-2A1E-4FA6-9B81-B00AB5DB2C62}" type="sibTrans" cxnId="{0044AFFC-44C4-4257-9C19-8144D22E5A86}">
      <dgm:prSet/>
      <dgm:spPr/>
      <dgm:t>
        <a:bodyPr/>
        <a:lstStyle/>
        <a:p>
          <a:endParaRPr lang="en-US"/>
        </a:p>
      </dgm:t>
    </dgm:pt>
    <dgm:pt modelId="{CE84F9B5-071A-4B9B-A08A-A8912C56554A}">
      <dgm:prSet/>
      <dgm:spPr/>
      <dgm:t>
        <a:bodyPr/>
        <a:lstStyle/>
        <a:p>
          <a:r>
            <a:rPr lang="en-US"/>
            <a:t>Continuous Evaluation and Improvement</a:t>
          </a:r>
        </a:p>
      </dgm:t>
    </dgm:pt>
    <dgm:pt modelId="{E5C1C74A-9876-4AA8-B55B-0C2334AF892B}" type="parTrans" cxnId="{E47428EB-0568-4F2D-B074-315B1262B842}">
      <dgm:prSet/>
      <dgm:spPr/>
      <dgm:t>
        <a:bodyPr/>
        <a:lstStyle/>
        <a:p>
          <a:endParaRPr lang="en-US"/>
        </a:p>
      </dgm:t>
    </dgm:pt>
    <dgm:pt modelId="{BD0BDC64-A0D3-423A-80C1-95944D32FC7D}" type="sibTrans" cxnId="{E47428EB-0568-4F2D-B074-315B1262B842}">
      <dgm:prSet/>
      <dgm:spPr/>
      <dgm:t>
        <a:bodyPr/>
        <a:lstStyle/>
        <a:p>
          <a:endParaRPr lang="en-US"/>
        </a:p>
      </dgm:t>
    </dgm:pt>
    <dgm:pt modelId="{36AFE9B6-61B5-4DE8-B19E-925724DBE043}">
      <dgm:prSet/>
      <dgm:spPr/>
      <dgm:t>
        <a:bodyPr/>
        <a:lstStyle/>
        <a:p>
          <a:r>
            <a:rPr lang="en-US"/>
            <a:t>Use performance metrics and community feedback to refine services.</a:t>
          </a:r>
        </a:p>
      </dgm:t>
    </dgm:pt>
    <dgm:pt modelId="{CA71E9CB-5593-49F4-98C5-8A492EE6B40B}" type="parTrans" cxnId="{9DA200DD-C87F-410F-A7E2-E11645FDD2B4}">
      <dgm:prSet/>
      <dgm:spPr/>
      <dgm:t>
        <a:bodyPr/>
        <a:lstStyle/>
        <a:p>
          <a:endParaRPr lang="en-US"/>
        </a:p>
      </dgm:t>
    </dgm:pt>
    <dgm:pt modelId="{85118685-C513-481F-B4B1-B03D8BCC70F8}" type="sibTrans" cxnId="{9DA200DD-C87F-410F-A7E2-E11645FDD2B4}">
      <dgm:prSet/>
      <dgm:spPr/>
      <dgm:t>
        <a:bodyPr/>
        <a:lstStyle/>
        <a:p>
          <a:endParaRPr lang="en-US"/>
        </a:p>
      </dgm:t>
    </dgm:pt>
    <dgm:pt modelId="{7C20E8AB-4B69-4F81-99D2-28F6FCB1B7C4}">
      <dgm:prSet/>
      <dgm:spPr/>
      <dgm:t>
        <a:bodyPr/>
        <a:lstStyle/>
        <a:p>
          <a:r>
            <a:rPr lang="en-US"/>
            <a:t>Stay adaptable to emerging healthcare trends and technological advancements.</a:t>
          </a:r>
        </a:p>
      </dgm:t>
    </dgm:pt>
    <dgm:pt modelId="{9C11892B-EA18-45CD-8D39-B21B087BE332}" type="parTrans" cxnId="{4C1A9D7E-2888-489E-B9F4-79F8095013D1}">
      <dgm:prSet/>
      <dgm:spPr/>
      <dgm:t>
        <a:bodyPr/>
        <a:lstStyle/>
        <a:p>
          <a:endParaRPr lang="en-US"/>
        </a:p>
      </dgm:t>
    </dgm:pt>
    <dgm:pt modelId="{8408EAA5-3071-4F97-983C-044DBDC6E02F}" type="sibTrans" cxnId="{4C1A9D7E-2888-489E-B9F4-79F8095013D1}">
      <dgm:prSet/>
      <dgm:spPr/>
      <dgm:t>
        <a:bodyPr/>
        <a:lstStyle/>
        <a:p>
          <a:endParaRPr lang="en-US"/>
        </a:p>
      </dgm:t>
    </dgm:pt>
    <dgm:pt modelId="{F2972688-76C9-405B-9BF3-FD9E43386CDB}" type="pres">
      <dgm:prSet presAssocID="{C60E3813-18EF-4A5F-BD43-4061B7093C6D}" presName="Name0" presStyleCnt="0">
        <dgm:presLayoutVars>
          <dgm:dir/>
          <dgm:animLvl val="lvl"/>
          <dgm:resizeHandles val="exact"/>
        </dgm:presLayoutVars>
      </dgm:prSet>
      <dgm:spPr/>
    </dgm:pt>
    <dgm:pt modelId="{68C8F2EF-D889-4159-828F-702C3426DCB2}" type="pres">
      <dgm:prSet presAssocID="{6C9F9676-3C50-4E96-A932-66DFB0043A79}" presName="boxAndChildren" presStyleCnt="0"/>
      <dgm:spPr/>
    </dgm:pt>
    <dgm:pt modelId="{1F868FF9-E2E8-4481-B66B-7BC10CC50F00}" type="pres">
      <dgm:prSet presAssocID="{6C9F9676-3C50-4E96-A932-66DFB0043A79}" presName="parentTextBox" presStyleLbl="alignNode1" presStyleIdx="0" presStyleCnt="4"/>
      <dgm:spPr/>
    </dgm:pt>
    <dgm:pt modelId="{CFF64EF3-23F4-4642-9FED-A18B592F14C3}" type="pres">
      <dgm:prSet presAssocID="{6C9F9676-3C50-4E96-A932-66DFB0043A79}" presName="descendantBox" presStyleLbl="bgAccFollowNode1" presStyleIdx="0" presStyleCnt="4"/>
      <dgm:spPr/>
    </dgm:pt>
    <dgm:pt modelId="{28A77676-4F11-4324-88BB-28DCFB69B41D}" type="pres">
      <dgm:prSet presAssocID="{AB3807B8-08EB-4E12-8613-92F670418D96}" presName="sp" presStyleCnt="0"/>
      <dgm:spPr/>
    </dgm:pt>
    <dgm:pt modelId="{54C4B82B-5B97-46D9-A721-8370170AA5CE}" type="pres">
      <dgm:prSet presAssocID="{580397AB-D6CA-4561-B184-1CEBF3259344}" presName="arrowAndChildren" presStyleCnt="0"/>
      <dgm:spPr/>
    </dgm:pt>
    <dgm:pt modelId="{A8F41C30-7FB3-47C7-9FEC-C3E4F8E4E0E5}" type="pres">
      <dgm:prSet presAssocID="{580397AB-D6CA-4561-B184-1CEBF3259344}" presName="parentTextArrow" presStyleLbl="node1" presStyleIdx="0" presStyleCnt="0"/>
      <dgm:spPr/>
    </dgm:pt>
    <dgm:pt modelId="{BADAE7EE-0475-4320-B37B-6FC10F9DC476}" type="pres">
      <dgm:prSet presAssocID="{580397AB-D6CA-4561-B184-1CEBF3259344}" presName="arrow" presStyleLbl="alignNode1" presStyleIdx="1" presStyleCnt="4"/>
      <dgm:spPr/>
    </dgm:pt>
    <dgm:pt modelId="{C654C6AA-FE20-48C3-9392-31F873537A26}" type="pres">
      <dgm:prSet presAssocID="{580397AB-D6CA-4561-B184-1CEBF3259344}" presName="descendantArrow" presStyleLbl="bgAccFollowNode1" presStyleIdx="1" presStyleCnt="4"/>
      <dgm:spPr/>
    </dgm:pt>
    <dgm:pt modelId="{ED31CDF8-DDED-4D32-B5CF-972C08ECBCD4}" type="pres">
      <dgm:prSet presAssocID="{FA103E2B-D1C4-44B3-BABF-7DA5371E0E46}" presName="sp" presStyleCnt="0"/>
      <dgm:spPr/>
    </dgm:pt>
    <dgm:pt modelId="{63B11EBB-1890-482C-803B-AA1A57D1FAFF}" type="pres">
      <dgm:prSet presAssocID="{67C369A4-0424-4630-BF3E-C4798395357D}" presName="arrowAndChildren" presStyleCnt="0"/>
      <dgm:spPr/>
    </dgm:pt>
    <dgm:pt modelId="{80AFF640-DE63-466B-BD7D-53632E55E7F3}" type="pres">
      <dgm:prSet presAssocID="{67C369A4-0424-4630-BF3E-C4798395357D}" presName="parentTextArrow" presStyleLbl="node1" presStyleIdx="0" presStyleCnt="0"/>
      <dgm:spPr/>
    </dgm:pt>
    <dgm:pt modelId="{349514C1-398E-4383-B6F4-C8B452AC9F50}" type="pres">
      <dgm:prSet presAssocID="{67C369A4-0424-4630-BF3E-C4798395357D}" presName="arrow" presStyleLbl="alignNode1" presStyleIdx="2" presStyleCnt="4"/>
      <dgm:spPr/>
    </dgm:pt>
    <dgm:pt modelId="{B5F26F39-ECF5-493A-93DE-BC9D4E418E23}" type="pres">
      <dgm:prSet presAssocID="{67C369A4-0424-4630-BF3E-C4798395357D}" presName="descendantArrow" presStyleLbl="bgAccFollowNode1" presStyleIdx="2" presStyleCnt="4"/>
      <dgm:spPr/>
    </dgm:pt>
    <dgm:pt modelId="{12C7F9E1-57F1-47EE-954A-3FED94036531}" type="pres">
      <dgm:prSet presAssocID="{C8E4F9CB-1E25-4541-8DF5-A5B3AE4D914F}" presName="sp" presStyleCnt="0"/>
      <dgm:spPr/>
    </dgm:pt>
    <dgm:pt modelId="{EC6D0A1E-7048-419E-B56D-733D32C64E8B}" type="pres">
      <dgm:prSet presAssocID="{8B7BC719-ED78-44E0-8B34-202DE85BB2C0}" presName="arrowAndChildren" presStyleCnt="0"/>
      <dgm:spPr/>
    </dgm:pt>
    <dgm:pt modelId="{918C88A8-EE5B-4EB3-B059-BE0E67AD1630}" type="pres">
      <dgm:prSet presAssocID="{8B7BC719-ED78-44E0-8B34-202DE85BB2C0}" presName="parentTextArrow" presStyleLbl="node1" presStyleIdx="0" presStyleCnt="0"/>
      <dgm:spPr/>
    </dgm:pt>
    <dgm:pt modelId="{61E46137-F042-4BC5-AC9C-82AC9A651990}" type="pres">
      <dgm:prSet presAssocID="{8B7BC719-ED78-44E0-8B34-202DE85BB2C0}" presName="arrow" presStyleLbl="alignNode1" presStyleIdx="3" presStyleCnt="4"/>
      <dgm:spPr/>
    </dgm:pt>
    <dgm:pt modelId="{1BEEF2F9-E9D7-42F6-8F99-5F7620021F3F}" type="pres">
      <dgm:prSet presAssocID="{8B7BC719-ED78-44E0-8B34-202DE85BB2C0}" presName="descendantArrow" presStyleLbl="bgAccFollowNode1" presStyleIdx="3" presStyleCnt="4"/>
      <dgm:spPr/>
    </dgm:pt>
  </dgm:ptLst>
  <dgm:cxnLst>
    <dgm:cxn modelId="{56E07505-0CAF-483D-B564-BBBA912820E8}" srcId="{C60E3813-18EF-4A5F-BD43-4061B7093C6D}" destId="{580397AB-D6CA-4561-B184-1CEBF3259344}" srcOrd="2" destOrd="0" parTransId="{3C4B8EBA-EB53-458F-BB0A-A7E237039663}" sibTransId="{AB3807B8-08EB-4E12-8613-92F670418D96}"/>
    <dgm:cxn modelId="{69D95818-8B2E-4E59-91E6-C28B9E1117DB}" srcId="{580397AB-D6CA-4561-B184-1CEBF3259344}" destId="{51E6BACC-0095-4D76-8E4E-A05CB83EC0E8}" srcOrd="0" destOrd="0" parTransId="{9F1740E0-90F8-4DA4-B5A9-8B4CCE610E7C}" sibTransId="{B5BE14C0-28F5-456B-A0D6-327BD2DD27AA}"/>
    <dgm:cxn modelId="{7A33D61B-D4C8-4920-AA93-3F9C91EBC89A}" type="presOf" srcId="{F8F76BF1-5826-4C5C-9624-526F7A578421}" destId="{C654C6AA-FE20-48C3-9392-31F873537A26}" srcOrd="0" destOrd="2" presId="urn:microsoft.com/office/officeart/2016/7/layout/VerticalDownArrowProcess"/>
    <dgm:cxn modelId="{C938F922-854A-4A80-8AC8-688C9BB132CC}" type="presOf" srcId="{B1ADAD7A-C486-4DCB-846A-CB8058080ABC}" destId="{C654C6AA-FE20-48C3-9392-31F873537A26}" srcOrd="0" destOrd="1" presId="urn:microsoft.com/office/officeart/2016/7/layout/VerticalDownArrowProcess"/>
    <dgm:cxn modelId="{0CB8A825-4C09-4390-BE26-218637047571}" srcId="{1D193FF7-DA0F-4075-B8BE-86127783B1B2}" destId="{71B71BAB-FF6F-4053-8397-5A4E0A0A335A}" srcOrd="0" destOrd="0" parTransId="{1CC66ADB-FAF6-46BC-BF29-2706B4E12544}" sibTransId="{680EB014-A6F7-42A2-A9D0-229677AE7737}"/>
    <dgm:cxn modelId="{81FF5B27-B92A-44A4-BE7F-C5DD3D63BFF8}" srcId="{C60E3813-18EF-4A5F-BD43-4061B7093C6D}" destId="{8B7BC719-ED78-44E0-8B34-202DE85BB2C0}" srcOrd="0" destOrd="0" parTransId="{BCF048CA-5E78-41DF-8AE0-840B4514F476}" sibTransId="{C8E4F9CB-1E25-4541-8DF5-A5B3AE4D914F}"/>
    <dgm:cxn modelId="{69C8572B-2414-4201-9311-AB4B2510DE78}" type="presOf" srcId="{CE84F9B5-071A-4B9B-A08A-A8912C56554A}" destId="{CFF64EF3-23F4-4642-9FED-A18B592F14C3}" srcOrd="0" destOrd="0" presId="urn:microsoft.com/office/officeart/2016/7/layout/VerticalDownArrowProcess"/>
    <dgm:cxn modelId="{25BCCE3D-DDCC-431C-86F1-3C8E892F9B39}" type="presOf" srcId="{A9BB0265-0962-4E54-9523-E9229AC8839E}" destId="{B5F26F39-ECF5-493A-93DE-BC9D4E418E23}" srcOrd="0" destOrd="1" presId="urn:microsoft.com/office/officeart/2016/7/layout/VerticalDownArrowProcess"/>
    <dgm:cxn modelId="{5E509945-8B60-47D0-ABCF-C5DC3567972D}" type="presOf" srcId="{1D193FF7-DA0F-4075-B8BE-86127783B1B2}" destId="{1BEEF2F9-E9D7-42F6-8F99-5F7620021F3F}" srcOrd="0" destOrd="0" presId="urn:microsoft.com/office/officeart/2016/7/layout/VerticalDownArrowProcess"/>
    <dgm:cxn modelId="{37E4E657-BCAE-449B-9D0B-F9B99468C3FB}" type="presOf" srcId="{580397AB-D6CA-4561-B184-1CEBF3259344}" destId="{A8F41C30-7FB3-47C7-9FEC-C3E4F8E4E0E5}" srcOrd="0" destOrd="0" presId="urn:microsoft.com/office/officeart/2016/7/layout/VerticalDownArrowProcess"/>
    <dgm:cxn modelId="{9D756859-3AF3-4A7A-AE68-A3A144121423}" srcId="{8B7BC719-ED78-44E0-8B34-202DE85BB2C0}" destId="{1D193FF7-DA0F-4075-B8BE-86127783B1B2}" srcOrd="0" destOrd="0" parTransId="{1BC44040-72CA-4A0A-B5A9-FA3267AD15E9}" sibTransId="{32F37C8A-3695-4D35-8C16-501C13281B22}"/>
    <dgm:cxn modelId="{A6C4EB5D-B62D-489C-BEBF-5F55E4327CA2}" srcId="{89ADC2CC-B6D4-4F96-A1B5-62005E905E78}" destId="{08F77BD6-9EC3-49D5-B143-06A909495368}" srcOrd="1" destOrd="0" parTransId="{407610C0-35BA-4549-A461-A48C4D0D2182}" sibTransId="{6D344163-2933-4F08-ADD5-FDADA5E5510F}"/>
    <dgm:cxn modelId="{05D2376B-938C-43BB-ABBA-DBC31186817F}" type="presOf" srcId="{36AFE9B6-61B5-4DE8-B19E-925724DBE043}" destId="{CFF64EF3-23F4-4642-9FED-A18B592F14C3}" srcOrd="0" destOrd="1" presId="urn:microsoft.com/office/officeart/2016/7/layout/VerticalDownArrowProcess"/>
    <dgm:cxn modelId="{03726575-8B88-4543-A930-4C9F467493D3}" type="presOf" srcId="{580397AB-D6CA-4561-B184-1CEBF3259344}" destId="{BADAE7EE-0475-4320-B37B-6FC10F9DC476}" srcOrd="1" destOrd="0" presId="urn:microsoft.com/office/officeart/2016/7/layout/VerticalDownArrowProcess"/>
    <dgm:cxn modelId="{EBBBB375-1EEA-492C-8B1D-22EFD0B2E02B}" srcId="{1D193FF7-DA0F-4075-B8BE-86127783B1B2}" destId="{7A1E9CF3-7FE8-4D84-B7FB-31903A98D98F}" srcOrd="1" destOrd="0" parTransId="{AE0C2928-9DDB-47E1-B76F-FC149756B62E}" sibTransId="{4362BEEA-CEC4-4E48-AC85-CFCAA5032B5E}"/>
    <dgm:cxn modelId="{4C1A9D7E-2888-489E-B9F4-79F8095013D1}" srcId="{CE84F9B5-071A-4B9B-A08A-A8912C56554A}" destId="{7C20E8AB-4B69-4F81-99D2-28F6FCB1B7C4}" srcOrd="1" destOrd="0" parTransId="{9C11892B-EA18-45CD-8D39-B21B087BE332}" sibTransId="{8408EAA5-3071-4F97-983C-044DBDC6E02F}"/>
    <dgm:cxn modelId="{AB66C480-B54E-495B-A0F2-D16F439204EA}" type="presOf" srcId="{89ADC2CC-B6D4-4F96-A1B5-62005E905E78}" destId="{B5F26F39-ECF5-493A-93DE-BC9D4E418E23}" srcOrd="0" destOrd="0" presId="urn:microsoft.com/office/officeart/2016/7/layout/VerticalDownArrowProcess"/>
    <dgm:cxn modelId="{906A0989-538C-4109-AE16-C084B9790B7E}" srcId="{51E6BACC-0095-4D76-8E4E-A05CB83EC0E8}" destId="{F8F76BF1-5826-4C5C-9624-526F7A578421}" srcOrd="1" destOrd="0" parTransId="{808932FF-4A79-4B37-9B93-09EDDBC45FEA}" sibTransId="{1414DBDE-BEE5-4338-879A-4F37FE5E6B51}"/>
    <dgm:cxn modelId="{A461178E-5F67-4308-82D9-5E24DBA5281C}" type="presOf" srcId="{7A1E9CF3-7FE8-4D84-B7FB-31903A98D98F}" destId="{1BEEF2F9-E9D7-42F6-8F99-5F7620021F3F}" srcOrd="0" destOrd="2" presId="urn:microsoft.com/office/officeart/2016/7/layout/VerticalDownArrowProcess"/>
    <dgm:cxn modelId="{6DA7F3A4-D9CE-47EC-872B-DF621533F194}" type="presOf" srcId="{7C20E8AB-4B69-4F81-99D2-28F6FCB1B7C4}" destId="{CFF64EF3-23F4-4642-9FED-A18B592F14C3}" srcOrd="0" destOrd="2" presId="urn:microsoft.com/office/officeart/2016/7/layout/VerticalDownArrowProcess"/>
    <dgm:cxn modelId="{4A90A5AB-4981-48B8-949F-C09864DB556A}" srcId="{51E6BACC-0095-4D76-8E4E-A05CB83EC0E8}" destId="{B1ADAD7A-C486-4DCB-846A-CB8058080ABC}" srcOrd="0" destOrd="0" parTransId="{E83A5BF1-2BCC-4B30-8EE8-CC48EB09E991}" sibTransId="{8E4429B0-D95A-419C-AC12-D36F38D6D16D}"/>
    <dgm:cxn modelId="{2FDA2CCA-D484-481A-ACDA-01C032012D25}" type="presOf" srcId="{67C369A4-0424-4630-BF3E-C4798395357D}" destId="{349514C1-398E-4383-B6F4-C8B452AC9F50}" srcOrd="1" destOrd="0" presId="urn:microsoft.com/office/officeart/2016/7/layout/VerticalDownArrowProcess"/>
    <dgm:cxn modelId="{D074E4CF-BC4D-4B10-9223-9756080CBAB2}" srcId="{89ADC2CC-B6D4-4F96-A1B5-62005E905E78}" destId="{A9BB0265-0962-4E54-9523-E9229AC8839E}" srcOrd="0" destOrd="0" parTransId="{46BAF789-0699-4E6F-94C1-BF060F0116E4}" sibTransId="{70E63933-A9F4-4C13-A30B-8FF6817E87DE}"/>
    <dgm:cxn modelId="{7545A5D6-26B1-46B1-94AE-1B0AFBA68252}" type="presOf" srcId="{C60E3813-18EF-4A5F-BD43-4061B7093C6D}" destId="{F2972688-76C9-405B-9BF3-FD9E43386CDB}" srcOrd="0" destOrd="0" presId="urn:microsoft.com/office/officeart/2016/7/layout/VerticalDownArrowProcess"/>
    <dgm:cxn modelId="{9DA200DD-C87F-410F-A7E2-E11645FDD2B4}" srcId="{CE84F9B5-071A-4B9B-A08A-A8912C56554A}" destId="{36AFE9B6-61B5-4DE8-B19E-925724DBE043}" srcOrd="0" destOrd="0" parTransId="{CA71E9CB-5593-49F4-98C5-8A492EE6B40B}" sibTransId="{85118685-C513-481F-B4B1-B03D8BCC70F8}"/>
    <dgm:cxn modelId="{24E793DF-D924-4D5C-B35A-BECDCA473F46}" type="presOf" srcId="{8B7BC719-ED78-44E0-8B34-202DE85BB2C0}" destId="{918C88A8-EE5B-4EB3-B059-BE0E67AD1630}" srcOrd="0" destOrd="0" presId="urn:microsoft.com/office/officeart/2016/7/layout/VerticalDownArrowProcess"/>
    <dgm:cxn modelId="{C99AAEE0-7BE4-44B7-ABE7-E20B131056EF}" type="presOf" srcId="{71B71BAB-FF6F-4053-8397-5A4E0A0A335A}" destId="{1BEEF2F9-E9D7-42F6-8F99-5F7620021F3F}" srcOrd="0" destOrd="1" presId="urn:microsoft.com/office/officeart/2016/7/layout/VerticalDownArrowProcess"/>
    <dgm:cxn modelId="{C3186FE1-1960-4618-81E7-81AF8F002E9A}" type="presOf" srcId="{51E6BACC-0095-4D76-8E4E-A05CB83EC0E8}" destId="{C654C6AA-FE20-48C3-9392-31F873537A26}" srcOrd="0" destOrd="0" presId="urn:microsoft.com/office/officeart/2016/7/layout/VerticalDownArrowProcess"/>
    <dgm:cxn modelId="{6CD5E6E1-DCB7-4F88-9BF1-427258FEB01D}" type="presOf" srcId="{08F77BD6-9EC3-49D5-B143-06A909495368}" destId="{B5F26F39-ECF5-493A-93DE-BC9D4E418E23}" srcOrd="0" destOrd="2" presId="urn:microsoft.com/office/officeart/2016/7/layout/VerticalDownArrowProcess"/>
    <dgm:cxn modelId="{7B9363E4-27DD-4453-B74D-766A7789E7E4}" type="presOf" srcId="{6C9F9676-3C50-4E96-A932-66DFB0043A79}" destId="{1F868FF9-E2E8-4481-B66B-7BC10CC50F00}" srcOrd="0" destOrd="0" presId="urn:microsoft.com/office/officeart/2016/7/layout/VerticalDownArrowProcess"/>
    <dgm:cxn modelId="{0F3F14E7-EB70-427C-A7AC-015ACA939F3D}" srcId="{C60E3813-18EF-4A5F-BD43-4061B7093C6D}" destId="{67C369A4-0424-4630-BF3E-C4798395357D}" srcOrd="1" destOrd="0" parTransId="{12A0B3A0-DCCD-428F-85F3-1AA84146C9D8}" sibTransId="{FA103E2B-D1C4-44B3-BABF-7DA5371E0E46}"/>
    <dgm:cxn modelId="{E47428EB-0568-4F2D-B074-315B1262B842}" srcId="{6C9F9676-3C50-4E96-A932-66DFB0043A79}" destId="{CE84F9B5-071A-4B9B-A08A-A8912C56554A}" srcOrd="0" destOrd="0" parTransId="{E5C1C74A-9876-4AA8-B55B-0C2334AF892B}" sibTransId="{BD0BDC64-A0D3-423A-80C1-95944D32FC7D}"/>
    <dgm:cxn modelId="{E77A68F1-2D51-4FA9-A0D6-FE41EA9ECC8F}" type="presOf" srcId="{8B7BC719-ED78-44E0-8B34-202DE85BB2C0}" destId="{61E46137-F042-4BC5-AC9C-82AC9A651990}" srcOrd="1" destOrd="0" presId="urn:microsoft.com/office/officeart/2016/7/layout/VerticalDownArrowProcess"/>
    <dgm:cxn modelId="{AC0C39F2-F66C-4132-BC6C-75555D9EDD4D}" srcId="{67C369A4-0424-4630-BF3E-C4798395357D}" destId="{89ADC2CC-B6D4-4F96-A1B5-62005E905E78}" srcOrd="0" destOrd="0" parTransId="{7559B953-FC84-43F0-AA91-2DDEDFB433E3}" sibTransId="{2339CF54-E3AC-4BCF-A536-57B0B1089F38}"/>
    <dgm:cxn modelId="{0044AFFC-44C4-4257-9C19-8144D22E5A86}" srcId="{C60E3813-18EF-4A5F-BD43-4061B7093C6D}" destId="{6C9F9676-3C50-4E96-A932-66DFB0043A79}" srcOrd="3" destOrd="0" parTransId="{6E6288D3-6F68-4574-BD17-F2144BE82968}" sibTransId="{B0A1725B-2A1E-4FA6-9B81-B00AB5DB2C62}"/>
    <dgm:cxn modelId="{0E1C7BFD-4116-409D-983C-4C8BF7792A98}" type="presOf" srcId="{67C369A4-0424-4630-BF3E-C4798395357D}" destId="{80AFF640-DE63-466B-BD7D-53632E55E7F3}" srcOrd="0" destOrd="0" presId="urn:microsoft.com/office/officeart/2016/7/layout/VerticalDownArrowProcess"/>
    <dgm:cxn modelId="{02F770E1-A713-4F70-9C77-0C8ABFB446D5}" type="presParOf" srcId="{F2972688-76C9-405B-9BF3-FD9E43386CDB}" destId="{68C8F2EF-D889-4159-828F-702C3426DCB2}" srcOrd="0" destOrd="0" presId="urn:microsoft.com/office/officeart/2016/7/layout/VerticalDownArrowProcess"/>
    <dgm:cxn modelId="{41C695F1-BE7A-4CB5-855B-5340C517CC82}" type="presParOf" srcId="{68C8F2EF-D889-4159-828F-702C3426DCB2}" destId="{1F868FF9-E2E8-4481-B66B-7BC10CC50F00}" srcOrd="0" destOrd="0" presId="urn:microsoft.com/office/officeart/2016/7/layout/VerticalDownArrowProcess"/>
    <dgm:cxn modelId="{B6318C02-2202-4662-BEA7-6C702407A6C4}" type="presParOf" srcId="{68C8F2EF-D889-4159-828F-702C3426DCB2}" destId="{CFF64EF3-23F4-4642-9FED-A18B592F14C3}" srcOrd="1" destOrd="0" presId="urn:microsoft.com/office/officeart/2016/7/layout/VerticalDownArrowProcess"/>
    <dgm:cxn modelId="{CDCD53B8-E25F-42AB-85B3-9A9C72046F9E}" type="presParOf" srcId="{F2972688-76C9-405B-9BF3-FD9E43386CDB}" destId="{28A77676-4F11-4324-88BB-28DCFB69B41D}" srcOrd="1" destOrd="0" presId="urn:microsoft.com/office/officeart/2016/7/layout/VerticalDownArrowProcess"/>
    <dgm:cxn modelId="{FCCE9CFC-99DA-4E02-A972-33E473A8D3C4}" type="presParOf" srcId="{F2972688-76C9-405B-9BF3-FD9E43386CDB}" destId="{54C4B82B-5B97-46D9-A721-8370170AA5CE}" srcOrd="2" destOrd="0" presId="urn:microsoft.com/office/officeart/2016/7/layout/VerticalDownArrowProcess"/>
    <dgm:cxn modelId="{C290404C-8EE6-449C-BB67-DBB5722745B1}" type="presParOf" srcId="{54C4B82B-5B97-46D9-A721-8370170AA5CE}" destId="{A8F41C30-7FB3-47C7-9FEC-C3E4F8E4E0E5}" srcOrd="0" destOrd="0" presId="urn:microsoft.com/office/officeart/2016/7/layout/VerticalDownArrowProcess"/>
    <dgm:cxn modelId="{0E7F0141-540B-4E25-960B-E166E5F2137F}" type="presParOf" srcId="{54C4B82B-5B97-46D9-A721-8370170AA5CE}" destId="{BADAE7EE-0475-4320-B37B-6FC10F9DC476}" srcOrd="1" destOrd="0" presId="urn:microsoft.com/office/officeart/2016/7/layout/VerticalDownArrowProcess"/>
    <dgm:cxn modelId="{D01E5A7B-3289-40BA-93C6-EB3997BA65A9}" type="presParOf" srcId="{54C4B82B-5B97-46D9-A721-8370170AA5CE}" destId="{C654C6AA-FE20-48C3-9392-31F873537A26}" srcOrd="2" destOrd="0" presId="urn:microsoft.com/office/officeart/2016/7/layout/VerticalDownArrowProcess"/>
    <dgm:cxn modelId="{1F258719-3071-41E9-A4E7-C0D23A45B95F}" type="presParOf" srcId="{F2972688-76C9-405B-9BF3-FD9E43386CDB}" destId="{ED31CDF8-DDED-4D32-B5CF-972C08ECBCD4}" srcOrd="3" destOrd="0" presId="urn:microsoft.com/office/officeart/2016/7/layout/VerticalDownArrowProcess"/>
    <dgm:cxn modelId="{551D766F-0A5F-4B1D-9ADB-F09362085A4F}" type="presParOf" srcId="{F2972688-76C9-405B-9BF3-FD9E43386CDB}" destId="{63B11EBB-1890-482C-803B-AA1A57D1FAFF}" srcOrd="4" destOrd="0" presId="urn:microsoft.com/office/officeart/2016/7/layout/VerticalDownArrowProcess"/>
    <dgm:cxn modelId="{DBEB686F-30E3-479C-A9D5-DDAA51AD97D2}" type="presParOf" srcId="{63B11EBB-1890-482C-803B-AA1A57D1FAFF}" destId="{80AFF640-DE63-466B-BD7D-53632E55E7F3}" srcOrd="0" destOrd="0" presId="urn:microsoft.com/office/officeart/2016/7/layout/VerticalDownArrowProcess"/>
    <dgm:cxn modelId="{4544C1A3-D0FE-420B-BA00-A0FCD35BAFD0}" type="presParOf" srcId="{63B11EBB-1890-482C-803B-AA1A57D1FAFF}" destId="{349514C1-398E-4383-B6F4-C8B452AC9F50}" srcOrd="1" destOrd="0" presId="urn:microsoft.com/office/officeart/2016/7/layout/VerticalDownArrowProcess"/>
    <dgm:cxn modelId="{7043BAE6-6B6C-4850-BEA2-21BECC5D4F84}" type="presParOf" srcId="{63B11EBB-1890-482C-803B-AA1A57D1FAFF}" destId="{B5F26F39-ECF5-493A-93DE-BC9D4E418E23}" srcOrd="2" destOrd="0" presId="urn:microsoft.com/office/officeart/2016/7/layout/VerticalDownArrowProcess"/>
    <dgm:cxn modelId="{A283D373-E8F6-4206-B94C-38A46E7254B9}" type="presParOf" srcId="{F2972688-76C9-405B-9BF3-FD9E43386CDB}" destId="{12C7F9E1-57F1-47EE-954A-3FED94036531}" srcOrd="5" destOrd="0" presId="urn:microsoft.com/office/officeart/2016/7/layout/VerticalDownArrowProcess"/>
    <dgm:cxn modelId="{9CA83E4E-6858-406E-A379-69151AAB7D1F}" type="presParOf" srcId="{F2972688-76C9-405B-9BF3-FD9E43386CDB}" destId="{EC6D0A1E-7048-419E-B56D-733D32C64E8B}" srcOrd="6" destOrd="0" presId="urn:microsoft.com/office/officeart/2016/7/layout/VerticalDownArrowProcess"/>
    <dgm:cxn modelId="{0EE35DC4-6291-432A-B15E-037B1A93E1FE}" type="presParOf" srcId="{EC6D0A1E-7048-419E-B56D-733D32C64E8B}" destId="{918C88A8-EE5B-4EB3-B059-BE0E67AD1630}" srcOrd="0" destOrd="0" presId="urn:microsoft.com/office/officeart/2016/7/layout/VerticalDownArrowProcess"/>
    <dgm:cxn modelId="{8DE7CFC0-D782-4946-B9EE-66298DB88792}" type="presParOf" srcId="{EC6D0A1E-7048-419E-B56D-733D32C64E8B}" destId="{61E46137-F042-4BC5-AC9C-82AC9A651990}" srcOrd="1" destOrd="0" presId="urn:microsoft.com/office/officeart/2016/7/layout/VerticalDownArrowProcess"/>
    <dgm:cxn modelId="{20207CDD-8727-47F0-A8E4-83CF6837404A}" type="presParOf" srcId="{EC6D0A1E-7048-419E-B56D-733D32C64E8B}" destId="{1BEEF2F9-E9D7-42F6-8F99-5F7620021F3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5839E-3EBF-4A54-94DC-0AD94D43F222}">
      <dsp:nvSpPr>
        <dsp:cNvPr id="0" name=""/>
        <dsp:cNvSpPr/>
      </dsp:nvSpPr>
      <dsp:spPr>
        <a:xfrm>
          <a:off x="0" y="43590"/>
          <a:ext cx="6628804" cy="11582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Responsive: Quick, reliable response across Nebraska.</a:t>
          </a:r>
        </a:p>
      </dsp:txBody>
      <dsp:txXfrm>
        <a:off x="56543" y="100133"/>
        <a:ext cx="6515718" cy="1045213"/>
      </dsp:txXfrm>
    </dsp:sp>
    <dsp:sp modelId="{A664037C-C686-41D0-978D-73EBA839C989}">
      <dsp:nvSpPr>
        <dsp:cNvPr id="0" name=""/>
        <dsp:cNvSpPr/>
      </dsp:nvSpPr>
      <dsp:spPr>
        <a:xfrm>
          <a:off x="0" y="1288290"/>
          <a:ext cx="6628804" cy="1158299"/>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Integrated: Seamless connections to broader healthcare.</a:t>
          </a:r>
        </a:p>
      </dsp:txBody>
      <dsp:txXfrm>
        <a:off x="56543" y="1344833"/>
        <a:ext cx="6515718" cy="1045213"/>
      </dsp:txXfrm>
    </dsp:sp>
    <dsp:sp modelId="{77BD800B-2171-4E7B-9EBE-D6DC9045D0C5}">
      <dsp:nvSpPr>
        <dsp:cNvPr id="0" name=""/>
        <dsp:cNvSpPr/>
      </dsp:nvSpPr>
      <dsp:spPr>
        <a:xfrm>
          <a:off x="0" y="2532990"/>
          <a:ext cx="6628804" cy="1158299"/>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Equitable: Addressing disparities in underserved areas.</a:t>
          </a:r>
        </a:p>
      </dsp:txBody>
      <dsp:txXfrm>
        <a:off x="56543" y="2589533"/>
        <a:ext cx="6515718" cy="1045213"/>
      </dsp:txXfrm>
    </dsp:sp>
    <dsp:sp modelId="{3303A82E-1136-48EC-81A7-E1251247C09A}">
      <dsp:nvSpPr>
        <dsp:cNvPr id="0" name=""/>
        <dsp:cNvSpPr/>
      </dsp:nvSpPr>
      <dsp:spPr>
        <a:xfrm>
          <a:off x="0" y="3777690"/>
          <a:ext cx="6628804" cy="115829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Sustainable: Long-term workforce and resource development.</a:t>
          </a:r>
        </a:p>
      </dsp:txBody>
      <dsp:txXfrm>
        <a:off x="56543" y="3834233"/>
        <a:ext cx="6515718" cy="1045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48608-A088-4B4A-B98B-65BF093DB9CB}">
      <dsp:nvSpPr>
        <dsp:cNvPr id="0" name=""/>
        <dsp:cNvSpPr/>
      </dsp:nvSpPr>
      <dsp:spPr>
        <a:xfrm>
          <a:off x="582441" y="869014"/>
          <a:ext cx="1247033" cy="124703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0D0E42-3207-4D35-9605-8A5F2AEEF503}">
      <dsp:nvSpPr>
        <dsp:cNvPr id="0" name=""/>
        <dsp:cNvSpPr/>
      </dsp:nvSpPr>
      <dsp:spPr>
        <a:xfrm>
          <a:off x="848202" y="1134775"/>
          <a:ext cx="715510" cy="7155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E68967-3902-4E66-AB04-6D776C2823A9}">
      <dsp:nvSpPr>
        <dsp:cNvPr id="0" name=""/>
        <dsp:cNvSpPr/>
      </dsp:nvSpPr>
      <dsp:spPr>
        <a:xfrm>
          <a:off x="183800" y="2504467"/>
          <a:ext cx="20443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Breaking down silos through regional systems.</a:t>
          </a:r>
        </a:p>
      </dsp:txBody>
      <dsp:txXfrm>
        <a:off x="183800" y="2504467"/>
        <a:ext cx="2044316" cy="720000"/>
      </dsp:txXfrm>
    </dsp:sp>
    <dsp:sp modelId="{CB4A8C6E-636F-4295-80FB-1D7ECF7FD09F}">
      <dsp:nvSpPr>
        <dsp:cNvPr id="0" name=""/>
        <dsp:cNvSpPr/>
      </dsp:nvSpPr>
      <dsp:spPr>
        <a:xfrm>
          <a:off x="2984513" y="869014"/>
          <a:ext cx="1247033" cy="124703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BC4FC-78D7-4DEF-A3DF-594B6C273F01}">
      <dsp:nvSpPr>
        <dsp:cNvPr id="0" name=""/>
        <dsp:cNvSpPr/>
      </dsp:nvSpPr>
      <dsp:spPr>
        <a:xfrm>
          <a:off x="3250275" y="1134775"/>
          <a:ext cx="715510" cy="7155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E35A9AE-A052-4C01-8458-6D41EA10CE8E}">
      <dsp:nvSpPr>
        <dsp:cNvPr id="0" name=""/>
        <dsp:cNvSpPr/>
      </dsp:nvSpPr>
      <dsp:spPr>
        <a:xfrm>
          <a:off x="2585872" y="2504467"/>
          <a:ext cx="20443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Centralizing resources and oversight.</a:t>
          </a:r>
        </a:p>
      </dsp:txBody>
      <dsp:txXfrm>
        <a:off x="2585872" y="2504467"/>
        <a:ext cx="2044316" cy="720000"/>
      </dsp:txXfrm>
    </dsp:sp>
    <dsp:sp modelId="{90267609-9EB7-4B8A-86DD-D42B0065E738}">
      <dsp:nvSpPr>
        <dsp:cNvPr id="0" name=""/>
        <dsp:cNvSpPr/>
      </dsp:nvSpPr>
      <dsp:spPr>
        <a:xfrm>
          <a:off x="5386585" y="869014"/>
          <a:ext cx="1247033" cy="1247033"/>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6E0D4D-D176-47B4-AC7E-D61E3F7CE741}">
      <dsp:nvSpPr>
        <dsp:cNvPr id="0" name=""/>
        <dsp:cNvSpPr/>
      </dsp:nvSpPr>
      <dsp:spPr>
        <a:xfrm>
          <a:off x="5652347" y="1134775"/>
          <a:ext cx="715510" cy="7155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D6385F-180F-4C08-A74B-42CBC142BDEC}">
      <dsp:nvSpPr>
        <dsp:cNvPr id="0" name=""/>
        <dsp:cNvSpPr/>
      </dsp:nvSpPr>
      <dsp:spPr>
        <a:xfrm>
          <a:off x="4987944" y="2504467"/>
          <a:ext cx="20443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Enhancing collaboration and training.</a:t>
          </a:r>
        </a:p>
      </dsp:txBody>
      <dsp:txXfrm>
        <a:off x="4987944" y="2504467"/>
        <a:ext cx="2044316" cy="720000"/>
      </dsp:txXfrm>
    </dsp:sp>
    <dsp:sp modelId="{ECF34860-347F-426D-9928-D680F292070A}">
      <dsp:nvSpPr>
        <dsp:cNvPr id="0" name=""/>
        <dsp:cNvSpPr/>
      </dsp:nvSpPr>
      <dsp:spPr>
        <a:xfrm>
          <a:off x="7788658" y="869014"/>
          <a:ext cx="1247033" cy="1247033"/>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79CCF2-E48D-405E-9EB7-DA9BF89FDEF8}">
      <dsp:nvSpPr>
        <dsp:cNvPr id="0" name=""/>
        <dsp:cNvSpPr/>
      </dsp:nvSpPr>
      <dsp:spPr>
        <a:xfrm>
          <a:off x="8054419" y="1134775"/>
          <a:ext cx="715510" cy="7155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ADCA0D-086E-44EB-BF12-F5A3D81CA12E}">
      <dsp:nvSpPr>
        <dsp:cNvPr id="0" name=""/>
        <dsp:cNvSpPr/>
      </dsp:nvSpPr>
      <dsp:spPr>
        <a:xfrm>
          <a:off x="7390016" y="2504467"/>
          <a:ext cx="20443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Improving response with predictive analytics.</a:t>
          </a:r>
        </a:p>
      </dsp:txBody>
      <dsp:txXfrm>
        <a:off x="7390016" y="2504467"/>
        <a:ext cx="2044316"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85608-AAB9-4702-BB23-6E7D514135B9}">
      <dsp:nvSpPr>
        <dsp:cNvPr id="0" name=""/>
        <dsp:cNvSpPr/>
      </dsp:nvSpPr>
      <dsp:spPr>
        <a:xfrm>
          <a:off x="0" y="1698"/>
          <a:ext cx="9618133" cy="8610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08604-1BED-43E0-BE35-E37D9C96DF46}">
      <dsp:nvSpPr>
        <dsp:cNvPr id="0" name=""/>
        <dsp:cNvSpPr/>
      </dsp:nvSpPr>
      <dsp:spPr>
        <a:xfrm>
          <a:off x="260473" y="195439"/>
          <a:ext cx="473588" cy="47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0FAA1D-D2F8-466E-A4E1-CA2D709BC3D8}">
      <dsp:nvSpPr>
        <dsp:cNvPr id="0" name=""/>
        <dsp:cNvSpPr/>
      </dsp:nvSpPr>
      <dsp:spPr>
        <a:xfrm>
          <a:off x="994536" y="1698"/>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90000"/>
            </a:lnSpc>
            <a:spcBef>
              <a:spcPct val="0"/>
            </a:spcBef>
            <a:spcAft>
              <a:spcPct val="35000"/>
            </a:spcAft>
            <a:buNone/>
          </a:pPr>
          <a:r>
            <a:rPr lang="en-US" sz="1600" kern="1200"/>
            <a:t>Centralizing EMS training at regional hubs offers significant advantages over individual agency-based training. Regionalized training ensures standardized protocols and curricula across multiple agencies, fostering uniformity in care and operational procedures.</a:t>
          </a:r>
        </a:p>
      </dsp:txBody>
      <dsp:txXfrm>
        <a:off x="994536" y="1698"/>
        <a:ext cx="8623596" cy="861070"/>
      </dsp:txXfrm>
    </dsp:sp>
    <dsp:sp modelId="{1F1697AB-1AC1-4199-A5D4-D27835977FD4}">
      <dsp:nvSpPr>
        <dsp:cNvPr id="0" name=""/>
        <dsp:cNvSpPr/>
      </dsp:nvSpPr>
      <dsp:spPr>
        <a:xfrm>
          <a:off x="0" y="1078036"/>
          <a:ext cx="9618133" cy="8610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91B387-E6FC-4155-8C32-9E7D579B5615}">
      <dsp:nvSpPr>
        <dsp:cNvPr id="0" name=""/>
        <dsp:cNvSpPr/>
      </dsp:nvSpPr>
      <dsp:spPr>
        <a:xfrm>
          <a:off x="260473" y="1271777"/>
          <a:ext cx="473588" cy="47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876BB44-66D4-40CB-9A84-A56B21111EF4}">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90000"/>
            </a:lnSpc>
            <a:spcBef>
              <a:spcPct val="0"/>
            </a:spcBef>
            <a:spcAft>
              <a:spcPct val="35000"/>
            </a:spcAft>
            <a:buNone/>
          </a:pPr>
          <a:r>
            <a:rPr lang="en-US" sz="1600" kern="1200"/>
            <a:t>By pooling resources, regional training reduces redundancy and enhances cost-effectiveness, enabling the acquisition of advanced training tools and access to highly qualified instructors.</a:t>
          </a:r>
        </a:p>
      </dsp:txBody>
      <dsp:txXfrm>
        <a:off x="994536" y="1078036"/>
        <a:ext cx="8623596" cy="861070"/>
      </dsp:txXfrm>
    </dsp:sp>
    <dsp:sp modelId="{57C94FDB-FF30-4930-B345-6AE5C04E5E8E}">
      <dsp:nvSpPr>
        <dsp:cNvPr id="0" name=""/>
        <dsp:cNvSpPr/>
      </dsp:nvSpPr>
      <dsp:spPr>
        <a:xfrm>
          <a:off x="0" y="2154374"/>
          <a:ext cx="9618133" cy="8610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BB2BAF-F306-487F-8632-23567F307465}">
      <dsp:nvSpPr>
        <dsp:cNvPr id="0" name=""/>
        <dsp:cNvSpPr/>
      </dsp:nvSpPr>
      <dsp:spPr>
        <a:xfrm>
          <a:off x="260473" y="2348115"/>
          <a:ext cx="473588" cy="473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742E10-EB58-4F80-AD8A-970BFEFFC948}">
      <dsp:nvSpPr>
        <dsp:cNvPr id="0" name=""/>
        <dsp:cNvSpPr/>
      </dsp:nvSpPr>
      <dsp:spPr>
        <a:xfrm>
          <a:off x="994536" y="2154374"/>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90000"/>
            </a:lnSpc>
            <a:spcBef>
              <a:spcPct val="0"/>
            </a:spcBef>
            <a:spcAft>
              <a:spcPct val="35000"/>
            </a:spcAft>
            <a:buNone/>
          </a:pPr>
          <a:r>
            <a:rPr lang="en-US" sz="1600" kern="1200"/>
            <a:t>This approach promotes collaboration and networking among EMS providers within the region, creating a cohesive workforce better equipped to respond to large-scale emergencies.</a:t>
          </a:r>
        </a:p>
      </dsp:txBody>
      <dsp:txXfrm>
        <a:off x="994536" y="2154374"/>
        <a:ext cx="8623596" cy="861070"/>
      </dsp:txXfrm>
    </dsp:sp>
    <dsp:sp modelId="{011BF570-A1E1-499F-8AEC-FF044FD2ABF2}">
      <dsp:nvSpPr>
        <dsp:cNvPr id="0" name=""/>
        <dsp:cNvSpPr/>
      </dsp:nvSpPr>
      <dsp:spPr>
        <a:xfrm>
          <a:off x="0" y="3230712"/>
          <a:ext cx="9618133" cy="8610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C22030-83AD-4FFF-9656-FF6B362B9433}">
      <dsp:nvSpPr>
        <dsp:cNvPr id="0" name=""/>
        <dsp:cNvSpPr/>
      </dsp:nvSpPr>
      <dsp:spPr>
        <a:xfrm>
          <a:off x="260473" y="3424453"/>
          <a:ext cx="473588" cy="473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CDD883-69B6-4FB1-B925-F099B812C3C3}">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90000"/>
            </a:lnSpc>
            <a:spcBef>
              <a:spcPct val="0"/>
            </a:spcBef>
            <a:spcAft>
              <a:spcPct val="35000"/>
            </a:spcAft>
            <a:buNone/>
          </a:pPr>
          <a:r>
            <a:rPr lang="en-US" sz="1600" kern="1200"/>
            <a:t>Provide regional training hubs to support ongoing education and professional growth for EMS personnel.</a:t>
          </a:r>
        </a:p>
      </dsp:txBody>
      <dsp:txXfrm>
        <a:off x="994536" y="3230712"/>
        <a:ext cx="8623596" cy="861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31F3A-E289-41D8-AF0B-4F46816C0F89}">
      <dsp:nvSpPr>
        <dsp:cNvPr id="0" name=""/>
        <dsp:cNvSpPr/>
      </dsp:nvSpPr>
      <dsp:spPr>
        <a:xfrm>
          <a:off x="1214672" y="935502"/>
          <a:ext cx="1239619" cy="12396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D56FEA-41AC-4266-9497-61F3218B25EA}">
      <dsp:nvSpPr>
        <dsp:cNvPr id="0" name=""/>
        <dsp:cNvSpPr/>
      </dsp:nvSpPr>
      <dsp:spPr>
        <a:xfrm>
          <a:off x="421935" y="2620471"/>
          <a:ext cx="2754710"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Appoint regional medical directors to provide oversight, guidance, and support to local medical directors.</a:t>
          </a:r>
        </a:p>
      </dsp:txBody>
      <dsp:txXfrm>
        <a:off x="421935" y="2620471"/>
        <a:ext cx="2754710" cy="1123593"/>
      </dsp:txXfrm>
    </dsp:sp>
    <dsp:sp modelId="{13E902B4-E857-4785-B74A-A40E9D0141B6}">
      <dsp:nvSpPr>
        <dsp:cNvPr id="0" name=""/>
        <dsp:cNvSpPr/>
      </dsp:nvSpPr>
      <dsp:spPr>
        <a:xfrm>
          <a:off x="4099033" y="945022"/>
          <a:ext cx="1239619" cy="12396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E2A8BF-575C-4402-B10D-99051F6E7DF7}">
      <dsp:nvSpPr>
        <dsp:cNvPr id="0" name=""/>
        <dsp:cNvSpPr/>
      </dsp:nvSpPr>
      <dsp:spPr>
        <a:xfrm>
          <a:off x="3341488" y="2601808"/>
          <a:ext cx="2754710"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Ensure consistency in clinical practices and facilitate region-wide adherence to evidence-based protocols.</a:t>
          </a:r>
        </a:p>
      </dsp:txBody>
      <dsp:txXfrm>
        <a:off x="3341488" y="2601808"/>
        <a:ext cx="2754710" cy="1123593"/>
      </dsp:txXfrm>
    </dsp:sp>
    <dsp:sp modelId="{C6B8CDCE-BE32-405B-902D-F3C710DF7DE2}">
      <dsp:nvSpPr>
        <dsp:cNvPr id="0" name=""/>
        <dsp:cNvSpPr/>
      </dsp:nvSpPr>
      <dsp:spPr>
        <a:xfrm>
          <a:off x="7065234" y="945022"/>
          <a:ext cx="1239619" cy="12396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98D45F-B5D4-4211-82A9-3303CA1C07B5}">
      <dsp:nvSpPr>
        <dsp:cNvPr id="0" name=""/>
        <dsp:cNvSpPr/>
      </dsp:nvSpPr>
      <dsp:spPr>
        <a:xfrm>
          <a:off x="6410318" y="2592483"/>
          <a:ext cx="2754710"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Coordinate closely with the Nebraska Department of Health and Human Services (DHHS) and the State EMS Medical Director to align regional practices with statewide healthcare objectives.</a:t>
          </a:r>
        </a:p>
      </dsp:txBody>
      <dsp:txXfrm>
        <a:off x="6410318" y="2592483"/>
        <a:ext cx="2754710" cy="11235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07903-F80C-429E-AF26-5D555167C6FF}">
      <dsp:nvSpPr>
        <dsp:cNvPr id="0" name=""/>
        <dsp:cNvSpPr/>
      </dsp:nvSpPr>
      <dsp:spPr>
        <a:xfrm>
          <a:off x="3910" y="840281"/>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B1205FE-FCEB-4102-A79C-FAB4C0932545}">
      <dsp:nvSpPr>
        <dsp:cNvPr id="0" name=""/>
        <dsp:cNvSpPr/>
      </dsp:nvSpPr>
      <dsp:spPr>
        <a:xfrm>
          <a:off x="3910" y="1948099"/>
          <a:ext cx="2868750" cy="4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a:t>Scholarship and grant programs for rural areas.</a:t>
          </a:r>
        </a:p>
      </dsp:txBody>
      <dsp:txXfrm>
        <a:off x="3910" y="1948099"/>
        <a:ext cx="2868750" cy="430312"/>
      </dsp:txXfrm>
    </dsp:sp>
    <dsp:sp modelId="{EA9AAB2D-29F4-482E-9F4C-B25AD73B79A0}">
      <dsp:nvSpPr>
        <dsp:cNvPr id="0" name=""/>
        <dsp:cNvSpPr/>
      </dsp:nvSpPr>
      <dsp:spPr>
        <a:xfrm>
          <a:off x="3910" y="2426670"/>
          <a:ext cx="2868750" cy="826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Establish financial assistance programs to attract new entrants into the EMS field, particularly in rural and underserved areas.</a:t>
          </a:r>
        </a:p>
      </dsp:txBody>
      <dsp:txXfrm>
        <a:off x="3910" y="2426670"/>
        <a:ext cx="2868750" cy="826529"/>
      </dsp:txXfrm>
    </dsp:sp>
    <dsp:sp modelId="{40F22E17-D8F6-4548-9D1B-FF03E44B8D36}">
      <dsp:nvSpPr>
        <dsp:cNvPr id="0" name=""/>
        <dsp:cNvSpPr/>
      </dsp:nvSpPr>
      <dsp:spPr>
        <a:xfrm>
          <a:off x="3374691" y="840281"/>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47E540-E74F-4BDC-94EC-E2C56358B78D}">
      <dsp:nvSpPr>
        <dsp:cNvPr id="0" name=""/>
        <dsp:cNvSpPr/>
      </dsp:nvSpPr>
      <dsp:spPr>
        <a:xfrm>
          <a:off x="3374691" y="1948099"/>
          <a:ext cx="2868750" cy="4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a:t>Leadership training and mentorship for retention.</a:t>
          </a:r>
        </a:p>
      </dsp:txBody>
      <dsp:txXfrm>
        <a:off x="3374691" y="1948099"/>
        <a:ext cx="2868750" cy="430312"/>
      </dsp:txXfrm>
    </dsp:sp>
    <dsp:sp modelId="{0A4DACAB-EF82-4C07-95E8-4D6969A76BD8}">
      <dsp:nvSpPr>
        <dsp:cNvPr id="0" name=""/>
        <dsp:cNvSpPr/>
      </dsp:nvSpPr>
      <dsp:spPr>
        <a:xfrm>
          <a:off x="3374691" y="2426670"/>
          <a:ext cx="2868750" cy="826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Implement career advancement pathways, including mentorship programs and leadership training, to retain skilled EMS personnel.</a:t>
          </a:r>
        </a:p>
      </dsp:txBody>
      <dsp:txXfrm>
        <a:off x="3374691" y="2426670"/>
        <a:ext cx="2868750" cy="826529"/>
      </dsp:txXfrm>
    </dsp:sp>
    <dsp:sp modelId="{A8286625-AE52-444E-9C25-D755E29EEC7C}">
      <dsp:nvSpPr>
        <dsp:cNvPr id="0" name=""/>
        <dsp:cNvSpPr/>
      </dsp:nvSpPr>
      <dsp:spPr>
        <a:xfrm>
          <a:off x="6745472" y="840281"/>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C61512-BB09-4B20-BE3F-1667292D3979}">
      <dsp:nvSpPr>
        <dsp:cNvPr id="0" name=""/>
        <dsp:cNvSpPr/>
      </dsp:nvSpPr>
      <dsp:spPr>
        <a:xfrm>
          <a:off x="6745472" y="1948099"/>
          <a:ext cx="2868750" cy="4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a:t>Public awareness campaigns to highlight EMS careers.</a:t>
          </a:r>
        </a:p>
      </dsp:txBody>
      <dsp:txXfrm>
        <a:off x="6745472" y="1948099"/>
        <a:ext cx="2868750" cy="430312"/>
      </dsp:txXfrm>
    </dsp:sp>
    <dsp:sp modelId="{59D5B1CD-26D2-4DC3-AC63-F4C0267AF890}">
      <dsp:nvSpPr>
        <dsp:cNvPr id="0" name=""/>
        <dsp:cNvSpPr/>
      </dsp:nvSpPr>
      <dsp:spPr>
        <a:xfrm>
          <a:off x="6745472" y="2426670"/>
          <a:ext cx="2868750" cy="826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Launch campaigns to raise awareness about EMS careers, focusing on the vital role of EMS providers in the healthcare system and their opportunities for professional growth.</a:t>
          </a:r>
        </a:p>
      </dsp:txBody>
      <dsp:txXfrm>
        <a:off x="6745472" y="2426670"/>
        <a:ext cx="2868750" cy="8265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E1761-F25B-4C07-AA53-ABE5B3E4BAED}">
      <dsp:nvSpPr>
        <dsp:cNvPr id="0" name=""/>
        <dsp:cNvSpPr/>
      </dsp:nvSpPr>
      <dsp:spPr>
        <a:xfrm>
          <a:off x="111066" y="242450"/>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DD92A1-6A3D-4C59-B315-BC9A1D856EB7}">
      <dsp:nvSpPr>
        <dsp:cNvPr id="0" name=""/>
        <dsp:cNvSpPr/>
      </dsp:nvSpPr>
      <dsp:spPr>
        <a:xfrm>
          <a:off x="111066" y="190961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90000"/>
            </a:lnSpc>
            <a:spcBef>
              <a:spcPct val="0"/>
            </a:spcBef>
            <a:spcAft>
              <a:spcPct val="35000"/>
            </a:spcAft>
            <a:buNone/>
            <a:defRPr b="1"/>
          </a:pPr>
          <a:r>
            <a:rPr lang="en-US" sz="2700" b="1" kern="1200"/>
            <a:t>Sustainability Measures:</a:t>
          </a:r>
          <a:endParaRPr lang="en-US" sz="2700" kern="1200"/>
        </a:p>
      </dsp:txBody>
      <dsp:txXfrm>
        <a:off x="111066" y="1909619"/>
        <a:ext cx="4320000" cy="648000"/>
      </dsp:txXfrm>
    </dsp:sp>
    <dsp:sp modelId="{02AF785C-D5A4-4EC9-B2C7-A89BEE2DD2F8}">
      <dsp:nvSpPr>
        <dsp:cNvPr id="0" name=""/>
        <dsp:cNvSpPr/>
      </dsp:nvSpPr>
      <dsp:spPr>
        <a:xfrm>
          <a:off x="111066" y="2629791"/>
          <a:ext cx="4320000" cy="1221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Implement cost-sharing agreements with local governments.</a:t>
          </a:r>
        </a:p>
        <a:p>
          <a:pPr marL="0" lvl="0" indent="0" algn="l" defTabSz="755650">
            <a:lnSpc>
              <a:spcPct val="90000"/>
            </a:lnSpc>
            <a:spcBef>
              <a:spcPct val="0"/>
            </a:spcBef>
            <a:spcAft>
              <a:spcPct val="35000"/>
            </a:spcAft>
            <a:buNone/>
          </a:pPr>
          <a:r>
            <a:rPr lang="en-US" sz="1700" kern="1200"/>
            <a:t>Utilize reimbursement models for telemedicine and other advanced EMS services.</a:t>
          </a:r>
        </a:p>
      </dsp:txBody>
      <dsp:txXfrm>
        <a:off x="111066" y="2629791"/>
        <a:ext cx="4320000" cy="1221239"/>
      </dsp:txXfrm>
    </dsp:sp>
    <dsp:sp modelId="{8846E56C-EC8A-4F40-8348-E3DD4499F9B0}">
      <dsp:nvSpPr>
        <dsp:cNvPr id="0" name=""/>
        <dsp:cNvSpPr/>
      </dsp:nvSpPr>
      <dsp:spPr>
        <a:xfrm>
          <a:off x="5187066" y="242450"/>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C82357-0519-481D-80D8-FABD23958DF1}">
      <dsp:nvSpPr>
        <dsp:cNvPr id="0" name=""/>
        <dsp:cNvSpPr/>
      </dsp:nvSpPr>
      <dsp:spPr>
        <a:xfrm>
          <a:off x="5187066" y="190961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90000"/>
            </a:lnSpc>
            <a:spcBef>
              <a:spcPct val="0"/>
            </a:spcBef>
            <a:spcAft>
              <a:spcPct val="35000"/>
            </a:spcAft>
            <a:buNone/>
            <a:defRPr b="1"/>
          </a:pPr>
          <a:r>
            <a:rPr lang="en-US" sz="2700" b="1" kern="1200"/>
            <a:t>Investment in Technology:</a:t>
          </a:r>
          <a:endParaRPr lang="en-US" sz="2700" kern="1200"/>
        </a:p>
      </dsp:txBody>
      <dsp:txXfrm>
        <a:off x="5187066" y="1909619"/>
        <a:ext cx="4320000" cy="648000"/>
      </dsp:txXfrm>
    </dsp:sp>
    <dsp:sp modelId="{8F72C1F0-E5A8-427D-85EB-BF158F988539}">
      <dsp:nvSpPr>
        <dsp:cNvPr id="0" name=""/>
        <dsp:cNvSpPr/>
      </dsp:nvSpPr>
      <dsp:spPr>
        <a:xfrm>
          <a:off x="5187066" y="2629791"/>
          <a:ext cx="4320000" cy="1221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Prioritize spending on technologies that enhance efficiency and reduce long-term costs.</a:t>
          </a:r>
        </a:p>
      </dsp:txBody>
      <dsp:txXfrm>
        <a:off x="5187066" y="2629791"/>
        <a:ext cx="4320000" cy="12212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68FF9-E2E8-4481-B66B-7BC10CC50F00}">
      <dsp:nvSpPr>
        <dsp:cNvPr id="0" name=""/>
        <dsp:cNvSpPr/>
      </dsp:nvSpPr>
      <dsp:spPr>
        <a:xfrm>
          <a:off x="0" y="4084335"/>
          <a:ext cx="1657201" cy="893552"/>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7860" tIns="227584" rIns="117860" bIns="227584" numCol="1" spcCol="1270" anchor="ctr" anchorCtr="0">
          <a:noAutofit/>
        </a:bodyPr>
        <a:lstStyle/>
        <a:p>
          <a:pPr marL="0" lvl="0" indent="0" algn="ctr" defTabSz="1422400">
            <a:lnSpc>
              <a:spcPct val="90000"/>
            </a:lnSpc>
            <a:spcBef>
              <a:spcPct val="0"/>
            </a:spcBef>
            <a:spcAft>
              <a:spcPct val="35000"/>
            </a:spcAft>
            <a:buNone/>
          </a:pPr>
          <a:r>
            <a:rPr lang="en-US" sz="3200" kern="1200"/>
            <a:t>Phase 4</a:t>
          </a:r>
        </a:p>
      </dsp:txBody>
      <dsp:txXfrm>
        <a:off x="0" y="4084335"/>
        <a:ext cx="1657201" cy="893552"/>
      </dsp:txXfrm>
    </dsp:sp>
    <dsp:sp modelId="{CFF64EF3-23F4-4642-9FED-A18B592F14C3}">
      <dsp:nvSpPr>
        <dsp:cNvPr id="0" name=""/>
        <dsp:cNvSpPr/>
      </dsp:nvSpPr>
      <dsp:spPr>
        <a:xfrm>
          <a:off x="1657201" y="4084335"/>
          <a:ext cx="4971603" cy="893552"/>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0848" tIns="139700" rIns="100848" bIns="139700" numCol="1" spcCol="1270" anchor="t" anchorCtr="0">
          <a:noAutofit/>
        </a:bodyPr>
        <a:lstStyle/>
        <a:p>
          <a:pPr marL="0" lvl="0" indent="0" algn="l" defTabSz="488950">
            <a:lnSpc>
              <a:spcPct val="90000"/>
            </a:lnSpc>
            <a:spcBef>
              <a:spcPct val="0"/>
            </a:spcBef>
            <a:spcAft>
              <a:spcPct val="35000"/>
            </a:spcAft>
            <a:buNone/>
          </a:pPr>
          <a:r>
            <a:rPr lang="en-US" sz="1100" kern="1200"/>
            <a:t>Continuous Evaluation and Improvement</a:t>
          </a:r>
        </a:p>
        <a:p>
          <a:pPr marL="57150" lvl="1" indent="-57150" algn="l" defTabSz="400050">
            <a:lnSpc>
              <a:spcPct val="90000"/>
            </a:lnSpc>
            <a:spcBef>
              <a:spcPct val="0"/>
            </a:spcBef>
            <a:spcAft>
              <a:spcPct val="15000"/>
            </a:spcAft>
            <a:buChar char="•"/>
          </a:pPr>
          <a:r>
            <a:rPr lang="en-US" sz="900" kern="1200"/>
            <a:t>Use performance metrics and community feedback to refine services.</a:t>
          </a:r>
        </a:p>
        <a:p>
          <a:pPr marL="57150" lvl="1" indent="-57150" algn="l" defTabSz="400050">
            <a:lnSpc>
              <a:spcPct val="90000"/>
            </a:lnSpc>
            <a:spcBef>
              <a:spcPct val="0"/>
            </a:spcBef>
            <a:spcAft>
              <a:spcPct val="15000"/>
            </a:spcAft>
            <a:buChar char="•"/>
          </a:pPr>
          <a:r>
            <a:rPr lang="en-US" sz="900" kern="1200"/>
            <a:t>Stay adaptable to emerging healthcare trends and technological advancements.</a:t>
          </a:r>
        </a:p>
      </dsp:txBody>
      <dsp:txXfrm>
        <a:off x="1657201" y="4084335"/>
        <a:ext cx="4971603" cy="893552"/>
      </dsp:txXfrm>
    </dsp:sp>
    <dsp:sp modelId="{BADAE7EE-0475-4320-B37B-6FC10F9DC476}">
      <dsp:nvSpPr>
        <dsp:cNvPr id="0" name=""/>
        <dsp:cNvSpPr/>
      </dsp:nvSpPr>
      <dsp:spPr>
        <a:xfrm rot="10800000">
          <a:off x="0" y="2723454"/>
          <a:ext cx="1657201" cy="1374284"/>
        </a:xfrm>
        <a:prstGeom prst="upArrowCallout">
          <a:avLst>
            <a:gd name="adj1" fmla="val 5000"/>
            <a:gd name="adj2" fmla="val 10000"/>
            <a:gd name="adj3" fmla="val 15000"/>
            <a:gd name="adj4" fmla="val 64977"/>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w="12700" cap="rnd" cmpd="sng" algn="ctr">
          <a:solidFill>
            <a:schemeClr val="accent2">
              <a:hueOff val="-988095"/>
              <a:satOff val="4733"/>
              <a:lumOff val="4379"/>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7860" tIns="227584" rIns="117860" bIns="227584" numCol="1" spcCol="1270" anchor="ctr" anchorCtr="0">
          <a:noAutofit/>
        </a:bodyPr>
        <a:lstStyle/>
        <a:p>
          <a:pPr marL="0" lvl="0" indent="0" algn="ctr" defTabSz="1422400">
            <a:lnSpc>
              <a:spcPct val="90000"/>
            </a:lnSpc>
            <a:spcBef>
              <a:spcPct val="0"/>
            </a:spcBef>
            <a:spcAft>
              <a:spcPct val="35000"/>
            </a:spcAft>
            <a:buNone/>
          </a:pPr>
          <a:r>
            <a:rPr lang="en-US" sz="3200" kern="1200"/>
            <a:t>Phase 3</a:t>
          </a:r>
        </a:p>
      </dsp:txBody>
      <dsp:txXfrm rot="-10800000">
        <a:off x="0" y="2723454"/>
        <a:ext cx="1657201" cy="893284"/>
      </dsp:txXfrm>
    </dsp:sp>
    <dsp:sp modelId="{C654C6AA-FE20-48C3-9392-31F873537A26}">
      <dsp:nvSpPr>
        <dsp:cNvPr id="0" name=""/>
        <dsp:cNvSpPr/>
      </dsp:nvSpPr>
      <dsp:spPr>
        <a:xfrm>
          <a:off x="1657201" y="2723454"/>
          <a:ext cx="4971603" cy="893284"/>
        </a:xfrm>
        <a:prstGeom prst="rect">
          <a:avLst/>
        </a:prstGeom>
        <a:solidFill>
          <a:schemeClr val="accent2">
            <a:tint val="40000"/>
            <a:alpha val="90000"/>
            <a:hueOff val="-1363945"/>
            <a:satOff val="15036"/>
            <a:lumOff val="1432"/>
            <a:alphaOff val="0"/>
          </a:schemeClr>
        </a:solidFill>
        <a:ln w="12700" cap="rnd" cmpd="sng" algn="ctr">
          <a:solidFill>
            <a:schemeClr val="accent2">
              <a:tint val="40000"/>
              <a:alpha val="90000"/>
              <a:hueOff val="-1363945"/>
              <a:satOff val="15036"/>
              <a:lumOff val="143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0848" tIns="139700" rIns="100848" bIns="139700" numCol="1" spcCol="1270" anchor="t" anchorCtr="0">
          <a:noAutofit/>
        </a:bodyPr>
        <a:lstStyle/>
        <a:p>
          <a:pPr marL="0" lvl="0" indent="0" algn="l" defTabSz="488950">
            <a:lnSpc>
              <a:spcPct val="90000"/>
            </a:lnSpc>
            <a:spcBef>
              <a:spcPct val="0"/>
            </a:spcBef>
            <a:spcAft>
              <a:spcPct val="35000"/>
            </a:spcAft>
            <a:buNone/>
          </a:pPr>
          <a:r>
            <a:rPr lang="en-US" sz="1100" kern="1200"/>
            <a:t>Statewide Expansion</a:t>
          </a:r>
        </a:p>
        <a:p>
          <a:pPr marL="57150" lvl="1" indent="-57150" algn="l" defTabSz="400050">
            <a:lnSpc>
              <a:spcPct val="90000"/>
            </a:lnSpc>
            <a:spcBef>
              <a:spcPct val="0"/>
            </a:spcBef>
            <a:spcAft>
              <a:spcPct val="15000"/>
            </a:spcAft>
            <a:buChar char="•"/>
          </a:pPr>
          <a:r>
            <a:rPr lang="en-US" sz="900" kern="1200"/>
            <a:t>Roll out successful pilot programs across the state.</a:t>
          </a:r>
        </a:p>
        <a:p>
          <a:pPr marL="57150" lvl="1" indent="-57150" algn="l" defTabSz="400050">
            <a:lnSpc>
              <a:spcPct val="90000"/>
            </a:lnSpc>
            <a:spcBef>
              <a:spcPct val="0"/>
            </a:spcBef>
            <a:spcAft>
              <a:spcPct val="15000"/>
            </a:spcAft>
            <a:buChar char="•"/>
          </a:pPr>
          <a:r>
            <a:rPr lang="en-US" sz="900" kern="1200"/>
            <a:t>Standardize operational protocols and expand training initiatives statewide.</a:t>
          </a:r>
        </a:p>
      </dsp:txBody>
      <dsp:txXfrm>
        <a:off x="1657201" y="2723454"/>
        <a:ext cx="4971603" cy="893284"/>
      </dsp:txXfrm>
    </dsp:sp>
    <dsp:sp modelId="{349514C1-398E-4383-B6F4-C8B452AC9F50}">
      <dsp:nvSpPr>
        <dsp:cNvPr id="0" name=""/>
        <dsp:cNvSpPr/>
      </dsp:nvSpPr>
      <dsp:spPr>
        <a:xfrm rot="10800000">
          <a:off x="0" y="1362573"/>
          <a:ext cx="1657201" cy="1374284"/>
        </a:xfrm>
        <a:prstGeom prst="upArrowCallout">
          <a:avLst>
            <a:gd name="adj1" fmla="val 5000"/>
            <a:gd name="adj2" fmla="val 10000"/>
            <a:gd name="adj3" fmla="val 15000"/>
            <a:gd name="adj4" fmla="val 64977"/>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w="12700" cap="rnd" cmpd="sng" algn="ctr">
          <a:solidFill>
            <a:schemeClr val="accent2">
              <a:hueOff val="-1976191"/>
              <a:satOff val="9467"/>
              <a:lumOff val="8758"/>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7860" tIns="227584" rIns="117860" bIns="227584" numCol="1" spcCol="1270" anchor="ctr" anchorCtr="0">
          <a:noAutofit/>
        </a:bodyPr>
        <a:lstStyle/>
        <a:p>
          <a:pPr marL="0" lvl="0" indent="0" algn="ctr" defTabSz="1422400">
            <a:lnSpc>
              <a:spcPct val="90000"/>
            </a:lnSpc>
            <a:spcBef>
              <a:spcPct val="0"/>
            </a:spcBef>
            <a:spcAft>
              <a:spcPct val="35000"/>
            </a:spcAft>
            <a:buNone/>
          </a:pPr>
          <a:r>
            <a:rPr lang="en-US" sz="3200" kern="1200"/>
            <a:t>Phase 2</a:t>
          </a:r>
        </a:p>
      </dsp:txBody>
      <dsp:txXfrm rot="-10800000">
        <a:off x="0" y="1362573"/>
        <a:ext cx="1657201" cy="893284"/>
      </dsp:txXfrm>
    </dsp:sp>
    <dsp:sp modelId="{B5F26F39-ECF5-493A-93DE-BC9D4E418E23}">
      <dsp:nvSpPr>
        <dsp:cNvPr id="0" name=""/>
        <dsp:cNvSpPr/>
      </dsp:nvSpPr>
      <dsp:spPr>
        <a:xfrm>
          <a:off x="1657201" y="1362573"/>
          <a:ext cx="4971603" cy="893284"/>
        </a:xfrm>
        <a:prstGeom prst="rect">
          <a:avLst/>
        </a:prstGeom>
        <a:solidFill>
          <a:schemeClr val="accent2">
            <a:tint val="40000"/>
            <a:alpha val="90000"/>
            <a:hueOff val="-2727891"/>
            <a:satOff val="30071"/>
            <a:lumOff val="2864"/>
            <a:alphaOff val="0"/>
          </a:schemeClr>
        </a:solidFill>
        <a:ln w="12700" cap="rnd" cmpd="sng" algn="ctr">
          <a:solidFill>
            <a:schemeClr val="accent2">
              <a:tint val="40000"/>
              <a:alpha val="90000"/>
              <a:hueOff val="-2727891"/>
              <a:satOff val="30071"/>
              <a:lumOff val="28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0848" tIns="139700" rIns="100848" bIns="139700" numCol="1" spcCol="1270" anchor="t" anchorCtr="0">
          <a:noAutofit/>
        </a:bodyPr>
        <a:lstStyle/>
        <a:p>
          <a:pPr marL="0" lvl="0" indent="0" algn="l" defTabSz="488950">
            <a:lnSpc>
              <a:spcPct val="90000"/>
            </a:lnSpc>
            <a:spcBef>
              <a:spcPct val="0"/>
            </a:spcBef>
            <a:spcAft>
              <a:spcPct val="35000"/>
            </a:spcAft>
            <a:buNone/>
          </a:pPr>
          <a:r>
            <a:rPr lang="en-US" sz="1100" kern="1200"/>
            <a:t>Pilot Programs</a:t>
          </a:r>
        </a:p>
        <a:p>
          <a:pPr marL="57150" lvl="1" indent="-57150" algn="l" defTabSz="400050">
            <a:lnSpc>
              <a:spcPct val="90000"/>
            </a:lnSpc>
            <a:spcBef>
              <a:spcPct val="0"/>
            </a:spcBef>
            <a:spcAft>
              <a:spcPct val="15000"/>
            </a:spcAft>
            <a:buChar char="•"/>
          </a:pPr>
          <a:r>
            <a:rPr lang="en-US" sz="900" kern="1200"/>
            <a:t>Introduce pilot programs for the Paramedic Practitioner role and telemedicine integration.</a:t>
          </a:r>
        </a:p>
        <a:p>
          <a:pPr marL="57150" lvl="1" indent="-57150" algn="l" defTabSz="400050">
            <a:lnSpc>
              <a:spcPct val="90000"/>
            </a:lnSpc>
            <a:spcBef>
              <a:spcPct val="0"/>
            </a:spcBef>
            <a:spcAft>
              <a:spcPct val="15000"/>
            </a:spcAft>
            <a:buChar char="•"/>
          </a:pPr>
          <a:r>
            <a:rPr lang="en-US" sz="900" kern="1200"/>
            <a:t>Test predictive analytics for resource allocation in selected regions.</a:t>
          </a:r>
        </a:p>
      </dsp:txBody>
      <dsp:txXfrm>
        <a:off x="1657201" y="1362573"/>
        <a:ext cx="4971603" cy="893284"/>
      </dsp:txXfrm>
    </dsp:sp>
    <dsp:sp modelId="{61E46137-F042-4BC5-AC9C-82AC9A651990}">
      <dsp:nvSpPr>
        <dsp:cNvPr id="0" name=""/>
        <dsp:cNvSpPr/>
      </dsp:nvSpPr>
      <dsp:spPr>
        <a:xfrm rot="10800000">
          <a:off x="0" y="1692"/>
          <a:ext cx="1657201" cy="1374284"/>
        </a:xfrm>
        <a:prstGeom prst="upArrowCallout">
          <a:avLst>
            <a:gd name="adj1" fmla="val 5000"/>
            <a:gd name="adj2" fmla="val 10000"/>
            <a:gd name="adj3" fmla="val 15000"/>
            <a:gd name="adj4" fmla="val 64977"/>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w="12700" cap="rnd" cmpd="sng" algn="ctr">
          <a:solidFill>
            <a:schemeClr val="accent2">
              <a:hueOff val="-2964286"/>
              <a:satOff val="14200"/>
              <a:lumOff val="13137"/>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7860" tIns="227584" rIns="117860" bIns="227584" numCol="1" spcCol="1270" anchor="ctr" anchorCtr="0">
          <a:noAutofit/>
        </a:bodyPr>
        <a:lstStyle/>
        <a:p>
          <a:pPr marL="0" lvl="0" indent="0" algn="ctr" defTabSz="1422400">
            <a:lnSpc>
              <a:spcPct val="90000"/>
            </a:lnSpc>
            <a:spcBef>
              <a:spcPct val="0"/>
            </a:spcBef>
            <a:spcAft>
              <a:spcPct val="35000"/>
            </a:spcAft>
            <a:buNone/>
          </a:pPr>
          <a:r>
            <a:rPr lang="en-US" sz="3200" kern="1200"/>
            <a:t>Phase 1</a:t>
          </a:r>
        </a:p>
      </dsp:txBody>
      <dsp:txXfrm rot="-10800000">
        <a:off x="0" y="1692"/>
        <a:ext cx="1657201" cy="893284"/>
      </dsp:txXfrm>
    </dsp:sp>
    <dsp:sp modelId="{1BEEF2F9-E9D7-42F6-8F99-5F7620021F3F}">
      <dsp:nvSpPr>
        <dsp:cNvPr id="0" name=""/>
        <dsp:cNvSpPr/>
      </dsp:nvSpPr>
      <dsp:spPr>
        <a:xfrm>
          <a:off x="1657201" y="1692"/>
          <a:ext cx="4971603" cy="893284"/>
        </a:xfrm>
        <a:prstGeom prst="rect">
          <a:avLst/>
        </a:prstGeom>
        <a:solidFill>
          <a:schemeClr val="accent2">
            <a:tint val="40000"/>
            <a:alpha val="90000"/>
            <a:hueOff val="-4091836"/>
            <a:satOff val="45107"/>
            <a:lumOff val="4296"/>
            <a:alphaOff val="0"/>
          </a:schemeClr>
        </a:solidFill>
        <a:ln w="12700" cap="rnd" cmpd="sng" algn="ctr">
          <a:solidFill>
            <a:schemeClr val="accent2">
              <a:tint val="40000"/>
              <a:alpha val="90000"/>
              <a:hueOff val="-4091836"/>
              <a:satOff val="45107"/>
              <a:lumOff val="42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0848" tIns="139700" rIns="100848" bIns="139700" numCol="1" spcCol="1270" anchor="t" anchorCtr="0">
          <a:noAutofit/>
        </a:bodyPr>
        <a:lstStyle/>
        <a:p>
          <a:pPr marL="0" lvl="0" indent="0" algn="l" defTabSz="488950">
            <a:lnSpc>
              <a:spcPct val="90000"/>
            </a:lnSpc>
            <a:spcBef>
              <a:spcPct val="0"/>
            </a:spcBef>
            <a:spcAft>
              <a:spcPct val="35000"/>
            </a:spcAft>
            <a:buNone/>
          </a:pPr>
          <a:r>
            <a:rPr lang="en-US" sz="1100" kern="1200"/>
            <a:t>Planning and Partnership Development</a:t>
          </a:r>
        </a:p>
        <a:p>
          <a:pPr marL="57150" lvl="1" indent="-57150" algn="l" defTabSz="400050">
            <a:lnSpc>
              <a:spcPct val="90000"/>
            </a:lnSpc>
            <a:spcBef>
              <a:spcPct val="0"/>
            </a:spcBef>
            <a:spcAft>
              <a:spcPct val="15000"/>
            </a:spcAft>
            <a:buChar char="•"/>
          </a:pPr>
          <a:r>
            <a:rPr lang="en-US" sz="900" kern="1200"/>
            <a:t>Establish partnerships with academic institutions capable of providing prehospital and advanced practice education.</a:t>
          </a:r>
        </a:p>
        <a:p>
          <a:pPr marL="57150" lvl="1" indent="-57150" algn="l" defTabSz="400050">
            <a:lnSpc>
              <a:spcPct val="90000"/>
            </a:lnSpc>
            <a:spcBef>
              <a:spcPct val="0"/>
            </a:spcBef>
            <a:spcAft>
              <a:spcPct val="15000"/>
            </a:spcAft>
            <a:buChar char="•"/>
          </a:pPr>
          <a:r>
            <a:rPr lang="en-US" sz="900" kern="1200"/>
            <a:t>Form an advisory board including EMS leaders, healthcare professionals, and community stakeholders.</a:t>
          </a:r>
        </a:p>
      </dsp:txBody>
      <dsp:txXfrm>
        <a:off x="1657201" y="1692"/>
        <a:ext cx="4971603" cy="8932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6/4/25</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6/4/25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5926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2767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70893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61222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44666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3729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52783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3276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5642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1683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6/4/25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3392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6/4/25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2418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6/4/25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9393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5604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9048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49990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CAD085-E8A6-8845-BD4E-CB4CCA059FC4}" type="datetimeFigureOut">
              <a:rPr lang="en-US" smtClean="0"/>
              <a:t>6/4/25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57232922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FD24-4FFB-AFA6-1461-2AA1AC09F308}"/>
              </a:ext>
            </a:extLst>
          </p:cNvPr>
          <p:cNvSpPr>
            <a:spLocks noGrp="1"/>
          </p:cNvSpPr>
          <p:nvPr>
            <p:ph type="title"/>
          </p:nvPr>
        </p:nvSpPr>
        <p:spPr/>
        <p:txBody>
          <a:bodyPr/>
          <a:lstStyle/>
          <a:p>
            <a:endParaRPr lang="en-US"/>
          </a:p>
        </p:txBody>
      </p:sp>
      <p:pic>
        <p:nvPicPr>
          <p:cNvPr id="5" name="Content Placeholder 4" descr="A white background with grey and orange text&#10;&#10;AI-generated content may be incorrect.">
            <a:extLst>
              <a:ext uri="{FF2B5EF4-FFF2-40B4-BE49-F238E27FC236}">
                <a16:creationId xmlns:a16="http://schemas.microsoft.com/office/drawing/2014/main" id="{3BC7833C-7694-18A3-E8D6-2BA98627A473}"/>
              </a:ext>
            </a:extLst>
          </p:cNvPr>
          <p:cNvPicPr>
            <a:picLocks noGrp="1" noChangeAspect="1"/>
          </p:cNvPicPr>
          <p:nvPr>
            <p:ph idx="1"/>
          </p:nvPr>
        </p:nvPicPr>
        <p:blipFill>
          <a:blip r:embed="rId2"/>
          <a:stretch>
            <a:fillRect/>
          </a:stretch>
        </p:blipFill>
        <p:spPr>
          <a:xfrm>
            <a:off x="0" y="-10319"/>
            <a:ext cx="12210344" cy="6868319"/>
          </a:xfrm>
        </p:spPr>
      </p:pic>
    </p:spTree>
    <p:extLst>
      <p:ext uri="{BB962C8B-B14F-4D97-AF65-F5344CB8AC3E}">
        <p14:creationId xmlns:p14="http://schemas.microsoft.com/office/powerpoint/2010/main" val="95826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8012" y="521926"/>
            <a:ext cx="3300646" cy="2345099"/>
          </a:xfrm>
        </p:spPr>
        <p:txBody>
          <a:bodyPr anchor="ctr">
            <a:normAutofit/>
          </a:bodyPr>
          <a:lstStyle/>
          <a:p>
            <a:r>
              <a:rPr lang="en-US"/>
              <a:t>Paramedic Practitioner Program</a:t>
            </a: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790785" y="125188"/>
            <a:ext cx="6341016" cy="4603900"/>
          </a:xfrm>
        </p:spPr>
        <p:txBody>
          <a:bodyPr anchor="ctr">
            <a:normAutofit/>
          </a:bodyPr>
          <a:lstStyle/>
          <a:p>
            <a:r>
              <a:rPr lang="en-US" dirty="0"/>
              <a:t>A cornerstone of the redesign is the introduction of an advanced educational pathway for EMS professionals that will create Paramedic Practitioners. </a:t>
            </a:r>
          </a:p>
          <a:p>
            <a:r>
              <a:rPr lang="en-US" dirty="0"/>
              <a:t>This was a key initiative highlighted in NEMSAC’s recent recommendations to NHTSA</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6" name="Picture 2" descr="National EMS Advisory Council (NEMSAC ...">
            <a:extLst>
              <a:ext uri="{FF2B5EF4-FFF2-40B4-BE49-F238E27FC236}">
                <a16:creationId xmlns:a16="http://schemas.microsoft.com/office/drawing/2014/main" id="{AC0D0DD8-FC20-216F-3C64-5962D79E2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8329" y="3777951"/>
            <a:ext cx="21240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TSA">
            <a:extLst>
              <a:ext uri="{FF2B5EF4-FFF2-40B4-BE49-F238E27FC236}">
                <a16:creationId xmlns:a16="http://schemas.microsoft.com/office/drawing/2014/main" id="{618B81D8-7C65-E27F-E911-EDA983F09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5893" y="294163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dvanced Practice Paramedic">
            <a:extLst>
              <a:ext uri="{FF2B5EF4-FFF2-40B4-BE49-F238E27FC236}">
                <a16:creationId xmlns:a16="http://schemas.microsoft.com/office/drawing/2014/main" id="{66FB644B-AF2F-DE49-1A71-6789FDF18F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85" y="3512979"/>
            <a:ext cx="3645721" cy="24322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reating a People-Centered EMS | EMS.gov">
            <a:extLst>
              <a:ext uri="{FF2B5EF4-FFF2-40B4-BE49-F238E27FC236}">
                <a16:creationId xmlns:a16="http://schemas.microsoft.com/office/drawing/2014/main" id="{DBA772A9-F2C8-F8B2-9642-EA77957FA7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4062" y="4939555"/>
            <a:ext cx="3086100" cy="15088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081" name="Rectangle 308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3" name="Straight Connector 308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5" name="Straight Connector 308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8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1" name="Isosceles Triangle 309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5" name="Isosceles Triangle 309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7" name="Freeform: Shape 309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75DEF90-A386-4EAB-7A12-5B631EFC9863}"/>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Meeting Rural and Underserved Needs</a:t>
            </a:r>
          </a:p>
        </p:txBody>
      </p:sp>
      <p:pic>
        <p:nvPicPr>
          <p:cNvPr id="3074" name="Picture 2" descr="Dan Andrews on LinkedIn: Victoria has some of the best paramedics in  Australia. They're dedicated,… | 22 comments">
            <a:extLst>
              <a:ext uri="{FF2B5EF4-FFF2-40B4-BE49-F238E27FC236}">
                <a16:creationId xmlns:a16="http://schemas.microsoft.com/office/drawing/2014/main" id="{38185ECB-A260-F4A3-3330-17C4F059DC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1545062"/>
            <a:ext cx="3856774" cy="38567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38684C2-770B-C209-2287-7D2C0C769374}"/>
              </a:ext>
            </a:extLst>
          </p:cNvPr>
          <p:cNvSpPr>
            <a:spLocks noGrp="1"/>
          </p:cNvSpPr>
          <p:nvPr>
            <p:ph idx="1"/>
          </p:nvPr>
        </p:nvSpPr>
        <p:spPr>
          <a:xfrm>
            <a:off x="7181725" y="2837329"/>
            <a:ext cx="4512988" cy="3317938"/>
          </a:xfrm>
        </p:spPr>
        <p:txBody>
          <a:bodyPr anchor="t">
            <a:normAutofit/>
          </a:bodyPr>
          <a:lstStyle/>
          <a:p>
            <a:pPr marL="342900" marR="0" lvl="0" indent="-342900" defTabSz="457200" rtl="0" eaLnBrk="1" fontAlgn="auto" latinLnBrk="0" hangingPunct="1">
              <a:spcBef>
                <a:spcPct val="20000"/>
              </a:spcBef>
              <a:spcAft>
                <a:spcPts val="0"/>
              </a:spcAft>
              <a:buClrTx/>
              <a:buSzTx/>
              <a:buFont typeface="Arial"/>
              <a:buChar char="•"/>
              <a:tabLst/>
              <a:defRPr/>
            </a:pPr>
            <a:r>
              <a:rPr lang="en-US">
                <a:solidFill>
                  <a:srgbClr val="FFFFFF"/>
                </a:solidFill>
              </a:rPr>
              <a:t>The Paramedic Practitioner role is especially well-suited for rural and medically underserved areas. </a:t>
            </a:r>
          </a:p>
          <a:p>
            <a:pPr marL="342900" marR="0" lvl="0" indent="-342900" defTabSz="457200" rtl="0" eaLnBrk="1" fontAlgn="auto" latinLnBrk="0" hangingPunct="1">
              <a:spcBef>
                <a:spcPct val="20000"/>
              </a:spcBef>
              <a:spcAft>
                <a:spcPts val="0"/>
              </a:spcAft>
              <a:buClrTx/>
              <a:buSzTx/>
              <a:buFont typeface="Arial"/>
              <a:buChar char="•"/>
              <a:tabLst/>
              <a:defRPr/>
            </a:pPr>
            <a:r>
              <a:rPr lang="en-US">
                <a:solidFill>
                  <a:srgbClr val="FFFFFF"/>
                </a:solidFill>
              </a:rPr>
              <a:t>These practitioners will help bridge the gap in healthcare for regions lacking hospitals and other medical resources, ensuring access to essential services for populations that might otherwise go without.</a:t>
            </a:r>
          </a:p>
        </p:txBody>
      </p:sp>
    </p:spTree>
    <p:extLst>
      <p:ext uri="{BB962C8B-B14F-4D97-AF65-F5344CB8AC3E}">
        <p14:creationId xmlns:p14="http://schemas.microsoft.com/office/powerpoint/2010/main" val="132410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49562" y="609600"/>
            <a:ext cx="6424440" cy="1320800"/>
          </a:xfrm>
        </p:spPr>
        <p:txBody>
          <a:bodyPr>
            <a:normAutofit/>
          </a:bodyPr>
          <a:lstStyle/>
          <a:p>
            <a:r>
              <a:rPr dirty="0"/>
              <a:t>Infrastructure &amp; Technology</a:t>
            </a:r>
          </a:p>
        </p:txBody>
      </p:sp>
      <p:pic>
        <p:nvPicPr>
          <p:cNvPr id="6146" name="Picture 2" descr="DT Research and swyMed Technologies Power Washington County Medical  Center's Innovative EMS Telemedicine Services | Business Wire">
            <a:extLst>
              <a:ext uri="{FF2B5EF4-FFF2-40B4-BE49-F238E27FC236}">
                <a16:creationId xmlns:a16="http://schemas.microsoft.com/office/drawing/2014/main" id="{699D6655-859A-EAE1-F613-76942A6D6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799" t="9091" r="21107" b="-1"/>
          <a:stretch/>
        </p:blipFill>
        <p:spPr bwMode="auto">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a:extLst>
            <a:ext uri="{909E8E84-426E-40DD-AFC4-6F175D3DCCD1}">
              <a14:hiddenFill xmlns:a14="http://schemas.microsoft.com/office/drawing/2010/main">
                <a:solidFill>
                  <a:srgbClr val="FFFFFF"/>
                </a:solidFill>
              </a14:hiddenFill>
            </a:ext>
          </a:extLst>
        </p:spPr>
      </p:pic>
      <p:sp>
        <p:nvSpPr>
          <p:cNvPr id="6151" name="Isosceles Triangle 615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2849561" y="1362075"/>
            <a:ext cx="6589713" cy="5248275"/>
          </a:xfrm>
        </p:spPr>
        <p:txBody>
          <a:bodyPr>
            <a:normAutofit/>
          </a:bodyPr>
          <a:lstStyle/>
          <a:p>
            <a:pPr>
              <a:lnSpc>
                <a:spcPct val="90000"/>
              </a:lnSpc>
            </a:pPr>
            <a:r>
              <a:rPr lang="en-US" sz="1400" dirty="0"/>
              <a:t>Modernizing Nebraska’s EMS system requires significant investment in infrastructure and technology. Core initiatives include:</a:t>
            </a:r>
          </a:p>
          <a:p>
            <a:pPr lvl="1">
              <a:lnSpc>
                <a:spcPct val="90000"/>
              </a:lnSpc>
            </a:pPr>
            <a:r>
              <a:rPr lang="en-US" sz="1400" b="1" dirty="0"/>
              <a:t>Centralized Data Integration:</a:t>
            </a:r>
            <a:endParaRPr lang="en-US" sz="1400" dirty="0"/>
          </a:p>
          <a:p>
            <a:pPr lvl="2">
              <a:lnSpc>
                <a:spcPct val="90000"/>
              </a:lnSpc>
            </a:pPr>
            <a:r>
              <a:rPr lang="en-US" dirty="0"/>
              <a:t>Continue utilizing a statewide EMS database to monitor performance, optimize resource deployment, and analyze healthcare trends.</a:t>
            </a:r>
          </a:p>
          <a:p>
            <a:pPr lvl="1">
              <a:lnSpc>
                <a:spcPct val="90000"/>
              </a:lnSpc>
            </a:pPr>
            <a:r>
              <a:rPr lang="en-US" sz="1400" b="1" dirty="0"/>
              <a:t>Telemedicine Integration:</a:t>
            </a:r>
            <a:endParaRPr lang="en-US" sz="1400" dirty="0"/>
          </a:p>
          <a:p>
            <a:pPr lvl="2">
              <a:lnSpc>
                <a:spcPct val="90000"/>
              </a:lnSpc>
            </a:pPr>
            <a:r>
              <a:rPr lang="en-US" dirty="0"/>
              <a:t>Continue the use of telemedicine as explored in ongoing pilot programs and foster relationships with healthcare systems to further integrate telemedicine and the Paramedic Practitioner role into those systems.</a:t>
            </a:r>
          </a:p>
          <a:p>
            <a:pPr lvl="2">
              <a:lnSpc>
                <a:spcPct val="90000"/>
              </a:lnSpc>
            </a:pPr>
            <a:r>
              <a:rPr lang="en-US" dirty="0"/>
              <a:t>Highlight telemedicine’s potential to be integrated into the dispatch process to assist in triaging resources for lower-acuity 911 calls, optimizing EMS deployments and reducing unnecessary hospital transports.</a:t>
            </a:r>
          </a:p>
          <a:p>
            <a:pPr lvl="2">
              <a:lnSpc>
                <a:spcPct val="90000"/>
              </a:lnSpc>
            </a:pPr>
            <a:r>
              <a:rPr lang="en-US" dirty="0"/>
              <a:t>Expand telemedicine access to rural regions, bridging gaps in specialist care.</a:t>
            </a:r>
          </a:p>
          <a:p>
            <a:pPr lvl="2">
              <a:lnSpc>
                <a:spcPct val="90000"/>
              </a:lnSpc>
            </a:pPr>
            <a:r>
              <a:rPr lang="en-US" dirty="0"/>
              <a:t>Evaluate the current telecommunication network and infrastructure to ensure it can adequately support telemedicine in rural areas.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D717-94B7-1ACF-52EB-F017F34F2F46}"/>
              </a:ext>
            </a:extLst>
          </p:cNvPr>
          <p:cNvSpPr>
            <a:spLocks noGrp="1"/>
          </p:cNvSpPr>
          <p:nvPr>
            <p:ph type="title"/>
          </p:nvPr>
        </p:nvSpPr>
        <p:spPr>
          <a:xfrm>
            <a:off x="2849562" y="609600"/>
            <a:ext cx="6424440" cy="1320800"/>
          </a:xfrm>
        </p:spPr>
        <p:txBody>
          <a:bodyPr>
            <a:normAutofit/>
          </a:bodyPr>
          <a:lstStyle/>
          <a:p>
            <a:r>
              <a:rPr lang="en-US" dirty="0"/>
              <a:t>Infrastructure</a:t>
            </a:r>
            <a:r>
              <a:rPr lang="en-US" baseline="0" dirty="0"/>
              <a:t> &amp; Technology</a:t>
            </a:r>
            <a:endParaRPr lang="en-US" dirty="0"/>
          </a:p>
        </p:txBody>
      </p:sp>
      <p:pic>
        <p:nvPicPr>
          <p:cNvPr id="7170" name="Picture 2" descr="Reimagining the Future: Artificial Intelligence Implications for Emergency  Medical Services - JEMS: EMS, Emergency Medical Services - Training,  Paramedic, EMT News">
            <a:extLst>
              <a:ext uri="{FF2B5EF4-FFF2-40B4-BE49-F238E27FC236}">
                <a16:creationId xmlns:a16="http://schemas.microsoft.com/office/drawing/2014/main" id="{340B2A6A-E23D-4C94-A8C2-84F3587FA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267" t="9091" r="57376" b="1"/>
          <a:stretch/>
        </p:blipFill>
        <p:spPr bwMode="auto">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a:extLst>
            <a:ext uri="{909E8E84-426E-40DD-AFC4-6F175D3DCCD1}">
              <a14:hiddenFill xmlns:a14="http://schemas.microsoft.com/office/drawing/2010/main">
                <a:solidFill>
                  <a:srgbClr val="FFFFFF"/>
                </a:solidFill>
              </a14:hiddenFill>
            </a:ext>
          </a:extLst>
        </p:spPr>
      </p:pic>
      <p:sp>
        <p:nvSpPr>
          <p:cNvPr id="7175" name="Isosceles Triangle 7174">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AD8727A-50BA-AF34-2822-632E810CBCCF}"/>
              </a:ext>
            </a:extLst>
          </p:cNvPr>
          <p:cNvSpPr>
            <a:spLocks noGrp="1"/>
          </p:cNvSpPr>
          <p:nvPr>
            <p:ph idx="1"/>
          </p:nvPr>
        </p:nvSpPr>
        <p:spPr>
          <a:xfrm>
            <a:off x="2849562" y="2160589"/>
            <a:ext cx="6424440" cy="3880773"/>
          </a:xfrm>
        </p:spPr>
        <p:txBody>
          <a:bodyPr>
            <a:normAutofit lnSpcReduction="10000"/>
          </a:bodyPr>
          <a:lstStyle/>
          <a:p>
            <a:pPr>
              <a:lnSpc>
                <a:spcPct val="90000"/>
              </a:lnSpc>
            </a:pPr>
            <a:r>
              <a:rPr lang="en-US" sz="1500" b="1"/>
              <a:t>Predictive Resource Allocation:</a:t>
            </a:r>
            <a:endParaRPr lang="en-US" sz="1500"/>
          </a:p>
          <a:p>
            <a:pPr lvl="1">
              <a:lnSpc>
                <a:spcPct val="90000"/>
              </a:lnSpc>
            </a:pPr>
            <a:r>
              <a:rPr lang="en-US" sz="1500"/>
              <a:t>Leverage examples from large urban centers regarding system status management and apply these principles in rural settings to better anticipate EMS usage and optimize the placement of resources.</a:t>
            </a:r>
          </a:p>
          <a:p>
            <a:pPr lvl="1">
              <a:lnSpc>
                <a:spcPct val="90000"/>
              </a:lnSpc>
            </a:pPr>
            <a:r>
              <a:rPr lang="en-US" sz="1500"/>
              <a:t>Use data analytics to deploy EMS resources strategically, reducing response times and enhancing efficiency.</a:t>
            </a:r>
          </a:p>
          <a:p>
            <a:pPr>
              <a:lnSpc>
                <a:spcPct val="90000"/>
              </a:lnSpc>
            </a:pPr>
            <a:r>
              <a:rPr lang="en-US" sz="1500" b="1"/>
              <a:t>Artificial Intelligence in Prehospital Care:</a:t>
            </a:r>
            <a:endParaRPr lang="en-US" sz="1500"/>
          </a:p>
          <a:p>
            <a:pPr lvl="1">
              <a:lnSpc>
                <a:spcPct val="90000"/>
              </a:lnSpc>
            </a:pPr>
            <a:r>
              <a:rPr lang="en-US" sz="1500"/>
              <a:t>Leverage AI technologies to assist EMS providers with documentation, ensuring accuracy and reducing the administrative burden on crews.</a:t>
            </a:r>
          </a:p>
          <a:p>
            <a:pPr lvl="1">
              <a:lnSpc>
                <a:spcPct val="90000"/>
              </a:lnSpc>
            </a:pPr>
            <a:r>
              <a:rPr lang="en-US" sz="1500"/>
              <a:t>Provide real-time protocol references and adherence checks, ensuring high-quality and consistent patient care.</a:t>
            </a:r>
          </a:p>
          <a:p>
            <a:pPr lvl="1">
              <a:lnSpc>
                <a:spcPct val="90000"/>
              </a:lnSpc>
            </a:pPr>
            <a:r>
              <a:rPr lang="en-US" sz="1500"/>
              <a:t>Use AI for medical decision-making assistance, offering evidence-based recommendations and enhancing the provider's capacity to handle complex medical cases.</a:t>
            </a:r>
          </a:p>
        </p:txBody>
      </p:sp>
    </p:spTree>
    <p:extLst>
      <p:ext uri="{BB962C8B-B14F-4D97-AF65-F5344CB8AC3E}">
        <p14:creationId xmlns:p14="http://schemas.microsoft.com/office/powerpoint/2010/main" val="230817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dirty="0"/>
              <a:t>Expanding</a:t>
            </a:r>
            <a:r>
              <a:rPr lang="en-US" dirty="0"/>
              <a:t> the</a:t>
            </a:r>
            <a:r>
              <a:rPr dirty="0"/>
              <a:t> EMS Workforce</a:t>
            </a:r>
          </a:p>
        </p:txBody>
      </p:sp>
      <p:sp>
        <p:nvSpPr>
          <p:cNvPr id="3" name="Content Placeholder 2"/>
          <p:cNvSpPr>
            <a:spLocks noGrp="1"/>
          </p:cNvSpPr>
          <p:nvPr>
            <p:ph idx="1"/>
          </p:nvPr>
        </p:nvSpPr>
        <p:spPr>
          <a:xfrm>
            <a:off x="677333" y="2160590"/>
            <a:ext cx="6380691" cy="3701270"/>
          </a:xfrm>
        </p:spPr>
        <p:txBody>
          <a:bodyPr>
            <a:normAutofit lnSpcReduction="10000"/>
          </a:bodyPr>
          <a:lstStyle/>
          <a:p>
            <a:pPr>
              <a:lnSpc>
                <a:spcPct val="90000"/>
              </a:lnSpc>
            </a:pPr>
            <a:r>
              <a:rPr lang="en-US" sz="1600" dirty="0"/>
              <a:t> Statewide EMR training for firefighters.</a:t>
            </a:r>
          </a:p>
          <a:p>
            <a:pPr lvl="1">
              <a:lnSpc>
                <a:spcPct val="90000"/>
              </a:lnSpc>
            </a:pPr>
            <a:r>
              <a:rPr lang="en-US" dirty="0"/>
              <a:t>Encourage every firefighter in the state to receive training at the Emergency Medical Responder (EMR) level. </a:t>
            </a:r>
          </a:p>
          <a:p>
            <a:pPr lvl="2">
              <a:lnSpc>
                <a:spcPct val="90000"/>
              </a:lnSpc>
            </a:pPr>
            <a:r>
              <a:rPr lang="en-US" sz="1600" dirty="0"/>
              <a:t>This initiative would provide a baseline medical capability across fire departments, enhancing the availability of first responders in emergencies.</a:t>
            </a:r>
          </a:p>
          <a:p>
            <a:pPr lvl="1">
              <a:lnSpc>
                <a:spcPct val="90000"/>
              </a:lnSpc>
            </a:pPr>
            <a:r>
              <a:rPr lang="en-US" dirty="0"/>
              <a:t>Partner with fire academies and training institutions to integrate EMR certification into firefighter training programs.</a:t>
            </a:r>
          </a:p>
          <a:p>
            <a:pPr lvl="1">
              <a:lnSpc>
                <a:spcPct val="90000"/>
              </a:lnSpc>
            </a:pPr>
            <a:r>
              <a:rPr lang="en-US" dirty="0"/>
              <a:t>Offer incentives such as tuition reimbursement or stipends to support firefighters pursuing EMR certification.</a:t>
            </a:r>
          </a:p>
          <a:p>
            <a:pPr lvl="1">
              <a:lnSpc>
                <a:spcPct val="90000"/>
              </a:lnSpc>
            </a:pPr>
            <a:r>
              <a:rPr lang="en-US" dirty="0"/>
              <a:t>Offer or expand pre-existing incentives such as tax write-offs for those who obtain the EMR certification.</a:t>
            </a:r>
          </a:p>
          <a:p>
            <a:pPr lvl="1">
              <a:lnSpc>
                <a:spcPct val="90000"/>
              </a:lnSpc>
            </a:pPr>
            <a:r>
              <a:rPr lang="en-US" dirty="0"/>
              <a:t>Pathway to other careers in EMS</a:t>
            </a:r>
          </a:p>
          <a:p>
            <a:pPr lvl="1">
              <a:lnSpc>
                <a:spcPct val="90000"/>
              </a:lnSpc>
            </a:pPr>
            <a:endParaRPr lang="en-US" dirty="0"/>
          </a:p>
        </p:txBody>
      </p:sp>
      <p:pic>
        <p:nvPicPr>
          <p:cNvPr id="5122" name="Picture 2" descr="Amazon.com: EMR - Emergency Medical Responder 100% Embroidered Patch FR  First - F 154 : Health &amp; Household">
            <a:extLst>
              <a:ext uri="{FF2B5EF4-FFF2-40B4-BE49-F238E27FC236}">
                <a16:creationId xmlns:a16="http://schemas.microsoft.com/office/drawing/2014/main" id="{15C0D688-33AE-C038-A773-BAD4C6131A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19" t="15241" r="14941" b="15718"/>
          <a:stretch/>
        </p:blipFill>
        <p:spPr bwMode="auto">
          <a:xfrm>
            <a:off x="7353299" y="2505074"/>
            <a:ext cx="2171701" cy="21717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8458C-7C30-0960-6DE4-03019A80B9A3}"/>
              </a:ext>
            </a:extLst>
          </p:cNvPr>
          <p:cNvSpPr>
            <a:spLocks noGrp="1"/>
          </p:cNvSpPr>
          <p:nvPr>
            <p:ph type="title"/>
          </p:nvPr>
        </p:nvSpPr>
        <p:spPr>
          <a:xfrm>
            <a:off x="1286933" y="609600"/>
            <a:ext cx="10197494" cy="1099457"/>
          </a:xfrm>
        </p:spPr>
        <p:txBody>
          <a:bodyPr>
            <a:normAutofit/>
          </a:bodyPr>
          <a:lstStyle/>
          <a:p>
            <a:r>
              <a:rPr lang="en-US" dirty="0"/>
              <a:t>Expanding the EMS Workforce</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73E9A51D-A1BE-88D3-739B-C6FBF7D796DD}"/>
              </a:ext>
            </a:extLst>
          </p:cNvPr>
          <p:cNvGraphicFramePr>
            <a:graphicFrameLocks noGrp="1"/>
          </p:cNvGraphicFramePr>
          <p:nvPr>
            <p:ph idx="1"/>
            <p:extLst>
              <p:ext uri="{D42A27DB-BD31-4B8C-83A1-F6EECF244321}">
                <p14:modId xmlns:p14="http://schemas.microsoft.com/office/powerpoint/2010/main" val="154092021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9999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C189-FA69-1311-0A82-84EF045D2BE7}"/>
              </a:ext>
            </a:extLst>
          </p:cNvPr>
          <p:cNvSpPr>
            <a:spLocks noGrp="1"/>
          </p:cNvSpPr>
          <p:nvPr>
            <p:ph type="title"/>
          </p:nvPr>
        </p:nvSpPr>
        <p:spPr/>
        <p:txBody>
          <a:bodyPr>
            <a:normAutofit/>
          </a:bodyPr>
          <a:lstStyle/>
          <a:p>
            <a:r>
              <a:rPr lang="en-US" b="1" dirty="0"/>
              <a:t>Community Engagement</a:t>
            </a:r>
            <a:endParaRPr lang="en-US" dirty="0"/>
          </a:p>
        </p:txBody>
      </p:sp>
      <p:sp>
        <p:nvSpPr>
          <p:cNvPr id="3" name="Content Placeholder 2">
            <a:extLst>
              <a:ext uri="{FF2B5EF4-FFF2-40B4-BE49-F238E27FC236}">
                <a16:creationId xmlns:a16="http://schemas.microsoft.com/office/drawing/2014/main" id="{079C7128-9A35-B832-FB63-AB8F0DB09BC8}"/>
              </a:ext>
            </a:extLst>
          </p:cNvPr>
          <p:cNvSpPr>
            <a:spLocks noGrp="1"/>
          </p:cNvSpPr>
          <p:nvPr>
            <p:ph idx="1"/>
          </p:nvPr>
        </p:nvSpPr>
        <p:spPr/>
        <p:txBody>
          <a:bodyPr>
            <a:normAutofit/>
          </a:bodyPr>
          <a:lstStyle/>
          <a:p>
            <a:pPr lvl="0"/>
            <a:r>
              <a:rPr lang="en-US" dirty="0"/>
              <a:t>Engaging the community is critical for the success of the redesigned EMS system. Proposed initiatives include:</a:t>
            </a:r>
          </a:p>
          <a:p>
            <a:pPr lvl="0"/>
            <a:r>
              <a:rPr lang="en-US" b="1" dirty="0"/>
              <a:t>Public Education:</a:t>
            </a:r>
            <a:endParaRPr lang="en-US" dirty="0"/>
          </a:p>
          <a:p>
            <a:pPr lvl="1"/>
            <a:r>
              <a:rPr lang="en-US" dirty="0"/>
              <a:t>Launch statewide campaigns to educate the public on the role of EMS and basic life-saving techniques, such as CPR and AED use.</a:t>
            </a:r>
          </a:p>
          <a:p>
            <a:pPr lvl="0"/>
            <a:r>
              <a:rPr lang="en-US" b="1" dirty="0"/>
              <a:t>Health Equity Programs:</a:t>
            </a:r>
            <a:endParaRPr lang="en-US" dirty="0"/>
          </a:p>
          <a:p>
            <a:pPr lvl="1"/>
            <a:r>
              <a:rPr lang="en-US" dirty="0"/>
              <a:t>Collaborate with community organizations to tailor EMS services to the needs of diverse populations, particularly in underserved areas.</a:t>
            </a:r>
          </a:p>
          <a:p>
            <a:pPr lvl="0"/>
            <a:r>
              <a:rPr lang="en-US" b="1" dirty="0"/>
              <a:t>Bystander Training:</a:t>
            </a:r>
            <a:endParaRPr lang="en-US" dirty="0"/>
          </a:p>
          <a:p>
            <a:pPr lvl="1"/>
            <a:r>
              <a:rPr lang="en-US" dirty="0"/>
              <a:t>Implement programs to increase bystander participation in emergency response, improving outcomes in critical situations.</a:t>
            </a:r>
          </a:p>
          <a:p>
            <a:endParaRPr lang="en-US" dirty="0"/>
          </a:p>
        </p:txBody>
      </p:sp>
    </p:spTree>
    <p:extLst>
      <p:ext uri="{BB962C8B-B14F-4D97-AF65-F5344CB8AC3E}">
        <p14:creationId xmlns:p14="http://schemas.microsoft.com/office/powerpoint/2010/main" val="1206280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p>
            <a:r>
              <a:rPr dirty="0"/>
              <a:t>Financial Strategy</a:t>
            </a:r>
          </a:p>
        </p:txBody>
      </p:sp>
      <p:pic>
        <p:nvPicPr>
          <p:cNvPr id="8200" name="Picture 8" descr="Rural Emergency Medical Service (EMS) Training Grant Pre-Application  Webinar - Centers for Medicare &amp; Medicaid Services">
            <a:extLst>
              <a:ext uri="{FF2B5EF4-FFF2-40B4-BE49-F238E27FC236}">
                <a16:creationId xmlns:a16="http://schemas.microsoft.com/office/drawing/2014/main" id="{0F6AB7F2-F194-C5CC-5953-54A64AA6F5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1892" y="1650872"/>
            <a:ext cx="2443982" cy="24439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33900" y="1457325"/>
            <a:ext cx="5344660" cy="4584037"/>
          </a:xfrm>
        </p:spPr>
        <p:txBody>
          <a:bodyPr>
            <a:normAutofit/>
          </a:bodyPr>
          <a:lstStyle/>
          <a:p>
            <a:pPr>
              <a:lnSpc>
                <a:spcPct val="90000"/>
              </a:lnSpc>
            </a:pPr>
            <a:r>
              <a:rPr lang="en-US" sz="1400" b="1" dirty="0"/>
              <a:t>Initial Funding:</a:t>
            </a:r>
            <a:endParaRPr lang="en-US" sz="1400" dirty="0"/>
          </a:p>
          <a:p>
            <a:pPr lvl="1">
              <a:lnSpc>
                <a:spcPct val="90000"/>
              </a:lnSpc>
            </a:pPr>
            <a:r>
              <a:rPr lang="en-US" sz="1400" dirty="0"/>
              <a:t>Seek federal and state grants, including those from the Health Resources and Services Administration (HRSA), the Federal Emergency Management Agency (FEMA), and the U.S. Department of Health and Human Services (HHS).</a:t>
            </a:r>
          </a:p>
          <a:p>
            <a:pPr lvl="1">
              <a:lnSpc>
                <a:spcPct val="90000"/>
              </a:lnSpc>
            </a:pPr>
            <a:r>
              <a:rPr lang="en-US" sz="1400" dirty="0"/>
              <a:t>Leverage state funding programs aimed at healthcare infrastructure and rural health initiatives.</a:t>
            </a:r>
          </a:p>
          <a:p>
            <a:pPr lvl="1">
              <a:lnSpc>
                <a:spcPct val="90000"/>
              </a:lnSpc>
            </a:pPr>
            <a:r>
              <a:rPr lang="en-US" sz="1400" dirty="0"/>
              <a:t>Apply for grants such as the Rural Emergency Medical Services Training Grant and other targeted EMS funding opportunities.</a:t>
            </a:r>
          </a:p>
          <a:p>
            <a:pPr lvl="1">
              <a:lnSpc>
                <a:spcPct val="90000"/>
              </a:lnSpc>
            </a:pPr>
            <a:r>
              <a:rPr lang="en-US" sz="1400" dirty="0"/>
              <a:t>Explore private investments and philanthropic contributions to supplement government funding.</a:t>
            </a:r>
          </a:p>
          <a:p>
            <a:pPr lvl="2">
              <a:lnSpc>
                <a:spcPct val="90000"/>
              </a:lnSpc>
            </a:pPr>
            <a:r>
              <a:rPr lang="en-US" sz="1200" dirty="0"/>
              <a:t>E.g. Helmsley Foundation Funding.</a:t>
            </a:r>
          </a:p>
        </p:txBody>
      </p:sp>
      <p:pic>
        <p:nvPicPr>
          <p:cNvPr id="8194" name="Picture 2" descr="Services Administration (HRSA ...">
            <a:extLst>
              <a:ext uri="{FF2B5EF4-FFF2-40B4-BE49-F238E27FC236}">
                <a16:creationId xmlns:a16="http://schemas.microsoft.com/office/drawing/2014/main" id="{CED151C7-DE91-3FB4-6F6C-FF5E1E1B754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7334" y="4214150"/>
            <a:ext cx="1826549" cy="18265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708F715-181A-C074-3DF2-572018688A5A}"/>
              </a:ext>
            </a:extLst>
          </p:cNvPr>
          <p:cNvPicPr>
            <a:picLocks noChangeAspect="1"/>
          </p:cNvPicPr>
          <p:nvPr/>
        </p:nvPicPr>
        <p:blipFill>
          <a:blip r:embed="rId4"/>
          <a:stretch>
            <a:fillRect/>
          </a:stretch>
        </p:blipFill>
        <p:spPr>
          <a:xfrm>
            <a:off x="2787145" y="4214480"/>
            <a:ext cx="1826219" cy="182621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E96A7-3C98-E8AE-E6A3-72B5968F13B1}"/>
              </a:ext>
            </a:extLst>
          </p:cNvPr>
          <p:cNvSpPr>
            <a:spLocks noGrp="1"/>
          </p:cNvSpPr>
          <p:nvPr>
            <p:ph type="title"/>
          </p:nvPr>
        </p:nvSpPr>
        <p:spPr>
          <a:xfrm>
            <a:off x="1286933" y="609600"/>
            <a:ext cx="10197494" cy="1099457"/>
          </a:xfrm>
        </p:spPr>
        <p:txBody>
          <a:bodyPr>
            <a:normAutofit/>
          </a:bodyPr>
          <a:lstStyle/>
          <a:p>
            <a:r>
              <a:rPr lang="en-US" dirty="0"/>
              <a:t>Financial Strategy</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DD3DC4CA-5002-CCC2-82C8-42007E6DA684}"/>
              </a:ext>
            </a:extLst>
          </p:cNvPr>
          <p:cNvGraphicFramePr>
            <a:graphicFrameLocks noGrp="1"/>
          </p:cNvGraphicFramePr>
          <p:nvPr>
            <p:ph idx="1"/>
            <p:extLst>
              <p:ext uri="{D42A27DB-BD31-4B8C-83A1-F6EECF244321}">
                <p14:modId xmlns:p14="http://schemas.microsoft.com/office/powerpoint/2010/main" val="26959323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3983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481" y="1382486"/>
            <a:ext cx="3547581" cy="4093028"/>
          </a:xfrm>
        </p:spPr>
        <p:txBody>
          <a:bodyPr anchor="ctr">
            <a:normAutofit/>
          </a:bodyPr>
          <a:lstStyle/>
          <a:p>
            <a:r>
              <a:rPr lang="en-US" sz="3700" dirty="0"/>
              <a:t>Implementation Plan</a:t>
            </a:r>
          </a:p>
        </p:txBody>
      </p:sp>
      <p:grpSp>
        <p:nvGrpSpPr>
          <p:cNvPr id="23"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id="{D8264E33-4988-5BE8-F5F7-070B65D462AA}"/>
              </a:ext>
            </a:extLst>
          </p:cNvPr>
          <p:cNvGraphicFramePr>
            <a:graphicFrameLocks noGrp="1"/>
          </p:cNvGraphicFramePr>
          <p:nvPr>
            <p:ph idx="1"/>
            <p:extLst>
              <p:ext uri="{D42A27DB-BD31-4B8C-83A1-F6EECF244321}">
                <p14:modId xmlns:p14="http://schemas.microsoft.com/office/powerpoint/2010/main" val="341224873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32" name="Straight Connector 31">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507067" y="4050833"/>
            <a:ext cx="7766936" cy="1096899"/>
          </a:xfrm>
        </p:spPr>
        <p:txBody>
          <a:bodyPr>
            <a:normAutofit/>
          </a:bodyPr>
          <a:lstStyle/>
          <a:p>
            <a:r>
              <a:rPr lang="en-US"/>
              <a:t>Transforming Emergency Medical Services Statewide</a:t>
            </a:r>
          </a:p>
        </p:txBody>
      </p:sp>
      <p:sp>
        <p:nvSpPr>
          <p:cNvPr id="2" name="Title 1"/>
          <p:cNvSpPr>
            <a:spLocks noGrp="1"/>
          </p:cNvSpPr>
          <p:nvPr>
            <p:ph type="ctrTitle"/>
          </p:nvPr>
        </p:nvSpPr>
        <p:spPr>
          <a:xfrm>
            <a:off x="1507067" y="1397000"/>
            <a:ext cx="7766936" cy="2653836"/>
          </a:xfrm>
        </p:spPr>
        <p:txBody>
          <a:bodyPr>
            <a:normAutofit/>
          </a:bodyPr>
          <a:lstStyle/>
          <a:p>
            <a:r>
              <a:rPr dirty="0"/>
              <a:t>Nebraska EMS System Redesign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Anticipated Outcomes</a:t>
            </a:r>
          </a:p>
        </p:txBody>
      </p:sp>
      <p:sp>
        <p:nvSpPr>
          <p:cNvPr id="3" name="Content Placeholder 2"/>
          <p:cNvSpPr>
            <a:spLocks noGrp="1"/>
          </p:cNvSpPr>
          <p:nvPr>
            <p:ph idx="1"/>
          </p:nvPr>
        </p:nvSpPr>
        <p:spPr/>
        <p:txBody>
          <a:bodyPr>
            <a:normAutofit/>
          </a:bodyPr>
          <a:lstStyle/>
          <a:p>
            <a:r>
              <a:rPr lang="en-US" dirty="0"/>
              <a:t>The redesigned Nebraska EMS system aims to achieve:</a:t>
            </a:r>
          </a:p>
          <a:p>
            <a:pPr lvl="1"/>
            <a:r>
              <a:rPr lang="en-US" b="1" dirty="0"/>
              <a:t>Reduced Response Times:</a:t>
            </a:r>
            <a:r>
              <a:rPr lang="en-US" dirty="0"/>
              <a:t> Through predictive deployment and technology integration.</a:t>
            </a:r>
          </a:p>
          <a:p>
            <a:pPr lvl="1"/>
            <a:r>
              <a:rPr lang="en-US" b="1" dirty="0"/>
              <a:t>Higher Quality of Care:</a:t>
            </a:r>
            <a:r>
              <a:rPr lang="en-US" dirty="0"/>
              <a:t> Via advanced training and telemedicine capabilities.</a:t>
            </a:r>
          </a:p>
          <a:p>
            <a:pPr lvl="1"/>
            <a:r>
              <a:rPr lang="en-US" b="1" dirty="0"/>
              <a:t>Improved Accessibility:</a:t>
            </a:r>
            <a:r>
              <a:rPr lang="en-US" dirty="0"/>
              <a:t> Ensuring equitable access to emergency services for all Nebraskans.</a:t>
            </a:r>
          </a:p>
          <a:p>
            <a:pPr lvl="1"/>
            <a:r>
              <a:rPr lang="en-US" b="1" dirty="0"/>
              <a:t>Sustainable Growth:</a:t>
            </a:r>
            <a:r>
              <a:rPr lang="en-US" dirty="0"/>
              <a:t> Building a resilient EMS workforce and resource model to meet future demands.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F6A44A-CC84-5510-5CC4-93550CD39363}"/>
              </a:ext>
            </a:extLst>
          </p:cNvPr>
          <p:cNvSpPr>
            <a:spLocks noGrp="1"/>
          </p:cNvSpPr>
          <p:nvPr>
            <p:ph type="title"/>
          </p:nvPr>
        </p:nvSpPr>
        <p:spPr>
          <a:xfrm>
            <a:off x="1043950" y="1179151"/>
            <a:ext cx="3300646" cy="4463889"/>
          </a:xfrm>
        </p:spPr>
        <p:txBody>
          <a:bodyPr anchor="ctr">
            <a:normAutofit/>
          </a:bodyPr>
          <a:lstStyle/>
          <a:p>
            <a:r>
              <a:rPr lang="en-US" dirty="0"/>
              <a:t>Conclusion</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DE6DA0-0496-4761-75EE-A685EEE17288}"/>
              </a:ext>
            </a:extLst>
          </p:cNvPr>
          <p:cNvSpPr>
            <a:spLocks noGrp="1"/>
          </p:cNvSpPr>
          <p:nvPr>
            <p:ph idx="1"/>
          </p:nvPr>
        </p:nvSpPr>
        <p:spPr>
          <a:xfrm>
            <a:off x="4978918" y="1109145"/>
            <a:ext cx="6341016" cy="4603900"/>
          </a:xfrm>
        </p:spPr>
        <p:txBody>
          <a:bodyPr anchor="ctr">
            <a:normAutofit/>
          </a:bodyPr>
          <a:lstStyle/>
          <a:p>
            <a:pPr lvl="0"/>
            <a:r>
              <a:rPr lang="en-US" dirty="0"/>
              <a:t>The Nebraska EMS System redesign represents a bold step toward delivering cutting-edge, equitable emergency medical care. By aligning resources, technology, and education with community needs, the state will create a model EMS system that serves as an example for others nationwide.</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4426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64C47-B9D1-12A1-7837-0DFE45762CBF}"/>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7EFDCD53-D877-DEDA-C6AA-1E17C0E255E6}"/>
              </a:ext>
            </a:extLst>
          </p:cNvPr>
          <p:cNvSpPr>
            <a:spLocks noGrp="1"/>
          </p:cNvSpPr>
          <p:nvPr>
            <p:ph idx="1"/>
          </p:nvPr>
        </p:nvSpPr>
        <p:spPr/>
        <p:txBody>
          <a:bodyPr/>
          <a:lstStyle/>
          <a:p>
            <a:r>
              <a:rPr lang="en-US" dirty="0"/>
              <a:t>Sustainability of the current program</a:t>
            </a:r>
          </a:p>
          <a:p>
            <a:r>
              <a:rPr lang="en-US" dirty="0"/>
              <a:t>EMS as a vital member of the healthcare delivery model</a:t>
            </a:r>
          </a:p>
          <a:p>
            <a:pPr lvl="1"/>
            <a:r>
              <a:rPr lang="en-US" dirty="0"/>
              <a:t>Access to healthcare in a large rural state</a:t>
            </a:r>
          </a:p>
          <a:p>
            <a:endParaRPr lang="en-US" dirty="0"/>
          </a:p>
        </p:txBody>
      </p:sp>
    </p:spTree>
    <p:extLst>
      <p:ext uri="{BB962C8B-B14F-4D97-AF65-F5344CB8AC3E}">
        <p14:creationId xmlns:p14="http://schemas.microsoft.com/office/powerpoint/2010/main" val="319329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481" y="1382486"/>
            <a:ext cx="3547581" cy="4093028"/>
          </a:xfrm>
        </p:spPr>
        <p:txBody>
          <a:bodyPr anchor="ctr">
            <a:normAutofit/>
          </a:bodyPr>
          <a:lstStyle/>
          <a:p>
            <a:r>
              <a:rPr lang="en-US" sz="4400"/>
              <a:t>Vision for the Redesigned EMS System</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FFACA261-A824-A6B4-F454-FCBA50F86128}"/>
              </a:ext>
            </a:extLst>
          </p:cNvPr>
          <p:cNvGraphicFramePr>
            <a:graphicFrameLocks noGrp="1"/>
          </p:cNvGraphicFramePr>
          <p:nvPr>
            <p:ph idx="1"/>
            <p:extLst>
              <p:ext uri="{D42A27DB-BD31-4B8C-83A1-F6EECF244321}">
                <p14:modId xmlns:p14="http://schemas.microsoft.com/office/powerpoint/2010/main" val="5918522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dirty="0"/>
              <a:t>Regional EMS Systems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C14C4DEC-DEB0-094B-3E0F-6006D82CD512}"/>
              </a:ext>
            </a:extLst>
          </p:cNvPr>
          <p:cNvGraphicFramePr>
            <a:graphicFrameLocks noGrp="1"/>
          </p:cNvGraphicFramePr>
          <p:nvPr>
            <p:ph idx="1"/>
            <p:extLst>
              <p:ext uri="{D42A27DB-BD31-4B8C-83A1-F6EECF244321}">
                <p14:modId xmlns:p14="http://schemas.microsoft.com/office/powerpoint/2010/main" val="85815354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D7EFC0-0D0F-968B-46E2-DCA48729AAE0}"/>
              </a:ext>
            </a:extLst>
          </p:cNvPr>
          <p:cNvSpPr>
            <a:spLocks noGrp="1"/>
          </p:cNvSpPr>
          <p:nvPr>
            <p:ph type="title"/>
          </p:nvPr>
        </p:nvSpPr>
        <p:spPr>
          <a:xfrm>
            <a:off x="1043950" y="1179151"/>
            <a:ext cx="3300646" cy="4463889"/>
          </a:xfrm>
        </p:spPr>
        <p:txBody>
          <a:bodyPr anchor="ctr">
            <a:normAutofit/>
          </a:bodyPr>
          <a:lstStyle/>
          <a:p>
            <a:pPr lvl="0"/>
            <a:r>
              <a:rPr lang="en-US" b="1"/>
              <a:t>Coordinate Resources:</a:t>
            </a: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168F88-1D50-AA0B-B51F-0F88F50F3444}"/>
              </a:ext>
            </a:extLst>
          </p:cNvPr>
          <p:cNvSpPr>
            <a:spLocks noGrp="1"/>
          </p:cNvSpPr>
          <p:nvPr>
            <p:ph idx="1"/>
          </p:nvPr>
        </p:nvSpPr>
        <p:spPr>
          <a:xfrm>
            <a:off x="4978918" y="1109145"/>
            <a:ext cx="6341016" cy="4603900"/>
          </a:xfrm>
        </p:spPr>
        <p:txBody>
          <a:bodyPr anchor="ctr">
            <a:normAutofit/>
          </a:bodyPr>
          <a:lstStyle/>
          <a:p>
            <a:pPr lvl="0"/>
            <a:r>
              <a:rPr lang="en-US" dirty="0"/>
              <a:t>Combine personnel, equipment, and infrastructure within designated regions to reduce duplication and improve coverage.</a:t>
            </a:r>
          </a:p>
          <a:p>
            <a:pPr lvl="0"/>
            <a:r>
              <a:rPr lang="en-US" dirty="0"/>
              <a:t>Establish regional EMS oversight committees to oversee operations and ensure balanced distribution of resources. </a:t>
            </a:r>
          </a:p>
          <a:p>
            <a:pPr lvl="1"/>
            <a:r>
              <a:rPr lang="en-US" dirty="0"/>
              <a:t>Including EMS providers, local government officials, healthcare representatives, and community leaders, ensuring diverse perspectives and comprehensive oversight.</a:t>
            </a:r>
          </a:p>
          <a:p>
            <a:pPr lvl="0"/>
            <a:r>
              <a:rPr lang="en-US" dirty="0"/>
              <a:t>Share costs for medication and supply ordering across the region. By placing larger, consolidated orders, the regional systems can achieve significant cost savings while ensuring a consistent supply of essential materials.</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3346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1869EA-4ACA-F14E-FC9E-769DCDF80D3A}"/>
              </a:ext>
            </a:extLst>
          </p:cNvPr>
          <p:cNvSpPr>
            <a:spLocks noGrp="1"/>
          </p:cNvSpPr>
          <p:nvPr>
            <p:ph type="title"/>
          </p:nvPr>
        </p:nvSpPr>
        <p:spPr>
          <a:xfrm>
            <a:off x="1286933" y="609600"/>
            <a:ext cx="10197494" cy="1099457"/>
          </a:xfrm>
        </p:spPr>
        <p:txBody>
          <a:bodyPr>
            <a:normAutofit/>
          </a:bodyPr>
          <a:lstStyle/>
          <a:p>
            <a:r>
              <a:rPr lang="en-US" dirty="0"/>
              <a:t>Regionalized EMS Training</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2">
            <a:extLst>
              <a:ext uri="{FF2B5EF4-FFF2-40B4-BE49-F238E27FC236}">
                <a16:creationId xmlns:a16="http://schemas.microsoft.com/office/drawing/2014/main" id="{6F8B66D2-BD2B-5DA9-530A-C54393EF8114}"/>
              </a:ext>
            </a:extLst>
          </p:cNvPr>
          <p:cNvGraphicFramePr>
            <a:graphicFrameLocks noGrp="1"/>
          </p:cNvGraphicFramePr>
          <p:nvPr>
            <p:ph idx="1"/>
            <p:extLst>
              <p:ext uri="{D42A27DB-BD31-4B8C-83A1-F6EECF244321}">
                <p14:modId xmlns:p14="http://schemas.microsoft.com/office/powerpoint/2010/main" val="12706682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86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65F0-8B82-3627-D5D6-9EB007E17D6C}"/>
              </a:ext>
            </a:extLst>
          </p:cNvPr>
          <p:cNvSpPr>
            <a:spLocks noGrp="1"/>
          </p:cNvSpPr>
          <p:nvPr>
            <p:ph type="title"/>
          </p:nvPr>
        </p:nvSpPr>
        <p:spPr>
          <a:xfrm>
            <a:off x="677334" y="609600"/>
            <a:ext cx="8596668" cy="1320800"/>
          </a:xfrm>
        </p:spPr>
        <p:txBody>
          <a:bodyPr>
            <a:normAutofit/>
          </a:bodyPr>
          <a:lstStyle/>
          <a:p>
            <a:pPr lvl="0"/>
            <a:r>
              <a:rPr lang="en-US" b="1" dirty="0"/>
              <a:t>Establish Regional Medical Direction:</a:t>
            </a:r>
            <a:endParaRPr lang="en-US" dirty="0"/>
          </a:p>
        </p:txBody>
      </p:sp>
      <p:graphicFrame>
        <p:nvGraphicFramePr>
          <p:cNvPr id="5" name="Content Placeholder 2">
            <a:extLst>
              <a:ext uri="{FF2B5EF4-FFF2-40B4-BE49-F238E27FC236}">
                <a16:creationId xmlns:a16="http://schemas.microsoft.com/office/drawing/2014/main" id="{76C36A99-1DA5-8288-6AAB-B262E88601B7}"/>
              </a:ext>
            </a:extLst>
          </p:cNvPr>
          <p:cNvGraphicFramePr>
            <a:graphicFrameLocks noGrp="1"/>
          </p:cNvGraphicFramePr>
          <p:nvPr>
            <p:ph idx="1"/>
            <p:extLst>
              <p:ext uri="{D42A27DB-BD31-4B8C-83A1-F6EECF244321}">
                <p14:modId xmlns:p14="http://schemas.microsoft.com/office/powerpoint/2010/main" val="1022727132"/>
              </p:ext>
            </p:extLst>
          </p:nvPr>
        </p:nvGraphicFramePr>
        <p:xfrm>
          <a:off x="677862" y="1371600"/>
          <a:ext cx="9437687" cy="4670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552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32D5-5F50-9662-F879-F54868ED5F68}"/>
              </a:ext>
            </a:extLst>
          </p:cNvPr>
          <p:cNvSpPr>
            <a:spLocks noGrp="1"/>
          </p:cNvSpPr>
          <p:nvPr>
            <p:ph type="title"/>
          </p:nvPr>
        </p:nvSpPr>
        <p:spPr>
          <a:xfrm>
            <a:off x="677334" y="609600"/>
            <a:ext cx="8596668" cy="1320800"/>
          </a:xfrm>
        </p:spPr>
        <p:txBody>
          <a:bodyPr anchor="t">
            <a:normAutofit/>
          </a:bodyPr>
          <a:lstStyle/>
          <a:p>
            <a:r>
              <a:rPr lang="en-US" b="1" dirty="0"/>
              <a:t>Consolidation with Emergency Management Offices:</a:t>
            </a:r>
            <a:endParaRPr lang="en-US" dirty="0"/>
          </a:p>
        </p:txBody>
      </p:sp>
      <p:sp>
        <p:nvSpPr>
          <p:cNvPr id="3" name="Content Placeholder 2">
            <a:extLst>
              <a:ext uri="{FF2B5EF4-FFF2-40B4-BE49-F238E27FC236}">
                <a16:creationId xmlns:a16="http://schemas.microsoft.com/office/drawing/2014/main" id="{303BB5FC-49DC-92FE-3357-2458860A8132}"/>
              </a:ext>
            </a:extLst>
          </p:cNvPr>
          <p:cNvSpPr>
            <a:spLocks noGrp="1"/>
          </p:cNvSpPr>
          <p:nvPr>
            <p:ph idx="1"/>
          </p:nvPr>
        </p:nvSpPr>
        <p:spPr>
          <a:xfrm>
            <a:off x="677334" y="2160590"/>
            <a:ext cx="5220430" cy="3701270"/>
          </a:xfrm>
        </p:spPr>
        <p:txBody>
          <a:bodyPr>
            <a:normAutofit/>
          </a:bodyPr>
          <a:lstStyle/>
          <a:p>
            <a:pPr lvl="0"/>
            <a:r>
              <a:rPr lang="en-US" dirty="0"/>
              <a:t>Explore the idea of consolidating EMS operations under pre-existing emergency management offices. This integration would adopt an all-hazards approach, allowing for comprehensive coordination that includes medical response.</a:t>
            </a:r>
          </a:p>
          <a:p>
            <a:pPr lvl="0"/>
            <a:r>
              <a:rPr lang="en-US" dirty="0"/>
              <a:t>Aligning EMS with emergency management can enhance resource utilization during disasters and routine emergencies alike, ensuring seamless communication and a unified strategy.</a:t>
            </a:r>
          </a:p>
          <a:p>
            <a:endParaRPr lang="en-US" dirty="0"/>
          </a:p>
        </p:txBody>
      </p:sp>
      <p:pic>
        <p:nvPicPr>
          <p:cNvPr id="2050" name="Picture 2" descr="National Emergency Management Association | Brands of the World™ | Download  vector logos and logotypes">
            <a:extLst>
              <a:ext uri="{FF2B5EF4-FFF2-40B4-BE49-F238E27FC236}">
                <a16:creationId xmlns:a16="http://schemas.microsoft.com/office/drawing/2014/main" id="{E07BD244-EF9B-EC10-AB7E-9DCC24F7FB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87417" y="2159000"/>
            <a:ext cx="3145536" cy="31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0412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185d52a7-b655-47ff-979a-35af4e163b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404FE22472784D881C4000DFA7936D" ma:contentTypeVersion="15" ma:contentTypeDescription="Create a new document." ma:contentTypeScope="" ma:versionID="687e9a5159f91bcf8295cac9ed91e3da">
  <xsd:schema xmlns:xsd="http://www.w3.org/2001/XMLSchema" xmlns:xs="http://www.w3.org/2001/XMLSchema" xmlns:p="http://schemas.microsoft.com/office/2006/metadata/properties" xmlns:ns2="185d52a7-b655-47ff-979a-35af4e163b9b" xmlns:ns3="dcc30fc9-9246-435e-aadb-05e72228ab54" targetNamespace="http://schemas.microsoft.com/office/2006/metadata/properties" ma:root="true" ma:fieldsID="0d2d4cbcaa5f721e860a6c7733bb27b1" ns2:_="" ns3:_="">
    <xsd:import namespace="185d52a7-b655-47ff-979a-35af4e163b9b"/>
    <xsd:import namespace="dcc30fc9-9246-435e-aadb-05e72228ab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5d52a7-b655-47ff-979a-35af4e163b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c30fc9-9246-435e-aadb-05e72228ab5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 ds:uri="185d52a7-b655-47ff-979a-35af4e163b9b"/>
  </ds:schemaRefs>
</ds:datastoreItem>
</file>

<file path=customXml/itemProps2.xml><?xml version="1.0" encoding="utf-8"?>
<ds:datastoreItem xmlns:ds="http://schemas.openxmlformats.org/officeDocument/2006/customXml" ds:itemID="{EA1215DE-9764-4C28-9272-1BA98F5254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5d52a7-b655-47ff-979a-35af4e163b9b"/>
    <ds:schemaRef ds:uri="dcc30fc9-9246-435e-aadb-05e72228ab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51406B-581B-4C29-A833-E33D8A6AB075}">
  <ds:schemaRefs>
    <ds:schemaRef ds:uri="http://schemas.microsoft.com/sharepoint/v3/contenttype/forms"/>
  </ds:schemaRefs>
</ds:datastoreItem>
</file>

<file path=docMetadata/LabelInfo.xml><?xml version="1.0" encoding="utf-8"?>
<clbl:labelList xmlns:clbl="http://schemas.microsoft.com/office/2020/mipLabelMetadata">
  <clbl:label id="{84a28940-b464-41c3-ba3b-b4fa6665bc05}" enabled="0" method="" siteId="{84a28940-b464-41c3-ba3b-b4fa6665bc05}" removed="1"/>
</clbl:labelList>
</file>

<file path=docProps/app.xml><?xml version="1.0" encoding="utf-8"?>
<Properties xmlns="http://schemas.openxmlformats.org/officeDocument/2006/extended-properties" xmlns:vt="http://schemas.openxmlformats.org/officeDocument/2006/docPropsVTypes">
  <Template>{50BD2F60-DDE7-4049-9408-DF55CBD6659C}tf33968143_win32</Template>
  <TotalTime>49</TotalTime>
  <Words>1398</Words>
  <Application>Microsoft Macintosh PowerPoint</Application>
  <PresentationFormat>Widescreen</PresentationFormat>
  <Paragraphs>117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 3</vt:lpstr>
      <vt:lpstr>Facet</vt:lpstr>
      <vt:lpstr>PowerPoint Presentation</vt:lpstr>
      <vt:lpstr>Nebraska EMS System Redesign</vt:lpstr>
      <vt:lpstr>Background</vt:lpstr>
      <vt:lpstr>Vision for the Redesigned EMS System</vt:lpstr>
      <vt:lpstr>Regional EMS Systems</vt:lpstr>
      <vt:lpstr>Coordinate Resources:</vt:lpstr>
      <vt:lpstr>Regionalized EMS Training</vt:lpstr>
      <vt:lpstr>Establish Regional Medical Direction:</vt:lpstr>
      <vt:lpstr>Consolidation with Emergency Management Offices:</vt:lpstr>
      <vt:lpstr>Paramedic Practitioner Program</vt:lpstr>
      <vt:lpstr>Meeting Rural and Underserved Needs</vt:lpstr>
      <vt:lpstr>Infrastructure &amp; Technology</vt:lpstr>
      <vt:lpstr>Infrastructure &amp; Technology</vt:lpstr>
      <vt:lpstr>Expanding the EMS Workforce</vt:lpstr>
      <vt:lpstr>Expanding the EMS Workforce</vt:lpstr>
      <vt:lpstr>Community Engagement</vt:lpstr>
      <vt:lpstr>Financial Strategy</vt:lpstr>
      <vt:lpstr>Financial Strategy</vt:lpstr>
      <vt:lpstr>Implementation Plan</vt:lpstr>
      <vt:lpstr>Anticipated Outcomes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Ernest, Eric</dc:creator>
  <cp:lastModifiedBy>Amanda Hodge</cp:lastModifiedBy>
  <cp:revision>4</cp:revision>
  <dcterms:created xsi:type="dcterms:W3CDTF">2025-01-22T18:52:42Z</dcterms:created>
  <dcterms:modified xsi:type="dcterms:W3CDTF">2025-06-04T20:53:54Z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0x010100C6404FE22472784D881C4000DFA7936D</vt:lpwstr>
  </property>
</Properties>
</file>