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67" r:id="rId2"/>
    <p:sldId id="258" r:id="rId3"/>
    <p:sldId id="293" r:id="rId4"/>
    <p:sldId id="292" r:id="rId5"/>
    <p:sldId id="268" r:id="rId6"/>
    <p:sldId id="303" r:id="rId7"/>
    <p:sldId id="298" r:id="rId8"/>
    <p:sldId id="299" r:id="rId9"/>
    <p:sldId id="300" r:id="rId10"/>
    <p:sldId id="301" r:id="rId11"/>
    <p:sldId id="294" r:id="rId12"/>
    <p:sldId id="295" r:id="rId13"/>
    <p:sldId id="296" r:id="rId14"/>
    <p:sldId id="297" r:id="rId15"/>
    <p:sldId id="290" r:id="rId16"/>
    <p:sldId id="304" r:id="rId17"/>
    <p:sldId id="264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B4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624" autoAdjust="0"/>
  </p:normalViewPr>
  <p:slideViewPr>
    <p:cSldViewPr snapToGrid="0" snapToObjects="1">
      <p:cViewPr varScale="1">
        <p:scale>
          <a:sx n="43" d="100"/>
          <a:sy n="43" d="100"/>
        </p:scale>
        <p:origin x="208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D4169-B1D5-40BA-90AB-562B39205292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B7CD8-3A66-400D-9DDD-93669E455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93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Managers generally rate themselves lower than others.</a:t>
            </a:r>
          </a:p>
          <a:p>
            <a:r>
              <a:rPr lang="en-US" dirty="0" smtClean="0"/>
              <a:t>Managers’ ratings are less accurate than others.</a:t>
            </a:r>
          </a:p>
          <a:p>
            <a:r>
              <a:rPr lang="en-US" dirty="0" smtClean="0"/>
              <a:t>Managers’ ratings plus others leads</a:t>
            </a:r>
            <a:r>
              <a:rPr lang="en-US" baseline="0" dirty="0" smtClean="0"/>
              <a:t> to better performance.</a:t>
            </a:r>
          </a:p>
          <a:p>
            <a:r>
              <a:rPr lang="en-US" baseline="0" dirty="0" smtClean="0"/>
              <a:t>Effective teams have managers and others ratings closely aligned.</a:t>
            </a:r>
          </a:p>
          <a:p>
            <a:r>
              <a:rPr lang="en-US" baseline="0" dirty="0" smtClean="0"/>
              <a:t>Managers with INFLATED ratings don’t do well. They overestimate their influence and misjudge their need for development.</a:t>
            </a:r>
          </a:p>
          <a:p>
            <a:r>
              <a:rPr lang="en-US" baseline="0" dirty="0" smtClean="0"/>
              <a:t>The stronger the relationship between a manager’s and staff’s ratings, the more likely the leaders is perceived as being transformational.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B7CD8-3A66-400D-9DDD-93669E4559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75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B7CD8-3A66-400D-9DDD-93669E4559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71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B7CD8-3A66-400D-9DDD-93669E4559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71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B7CD8-3A66-400D-9DDD-93669E4559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29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B7CD8-3A66-400D-9DDD-93669E4559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15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B7CD8-3A66-400D-9DDD-93669E4559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15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B7CD8-3A66-400D-9DDD-93669E4559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15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B7CD8-3A66-400D-9DDD-93669E4559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71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B7CD8-3A66-400D-9DDD-93669E4559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71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B7CD8-3A66-400D-9DDD-93669E4559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71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B7CD8-3A66-400D-9DDD-93669E4559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1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background_logo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89E3-9012-754D-ACFE-6D3D94DB23F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764640" y="3285951"/>
            <a:ext cx="4693557" cy="1687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764641" y="1460196"/>
            <a:ext cx="4693557" cy="13882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5500" baseline="0">
                <a:solidFill>
                  <a:srgbClr val="533F7E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6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background_E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89E3-9012-754D-ACFE-6D3D94DB23F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F592-7035-BC42-B961-96A5B059A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1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PPT background_logo_Tex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32857"/>
            <a:ext cx="8229600" cy="4296457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"/>
              </a:defRPr>
            </a:lvl1pPr>
            <a:lvl2pPr>
              <a:defRPr sz="2800">
                <a:latin typeface=""/>
              </a:defRPr>
            </a:lvl2pPr>
            <a:lvl3pPr>
              <a:defRPr sz="2400">
                <a:latin typeface=""/>
              </a:defRPr>
            </a:lvl3pPr>
            <a:lvl4pPr>
              <a:defRPr sz="2000">
                <a:latin typeface=""/>
              </a:defRPr>
            </a:lvl4pPr>
            <a:lvl5pPr>
              <a:defRPr sz="2000">
                <a:latin typeface="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5642705-0869-5E41-BF54-4C6A6B6F7BB4}" type="slidenum">
              <a:rPr lang="en-US" smtClean="0">
                <a:latin typeface="Arial"/>
              </a:rPr>
              <a:pPr>
                <a:defRPr/>
              </a:pPr>
              <a:t>‹#›</a:t>
            </a:fld>
            <a:endParaRPr lang="en-US" dirty="0">
              <a:latin typeface="Arial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45443"/>
            <a:ext cx="8229600" cy="969466"/>
          </a:xfrm>
        </p:spPr>
        <p:txBody>
          <a:bodyPr anchor="b">
            <a:normAutofit/>
          </a:bodyPr>
          <a:lstStyle>
            <a:lvl1pPr algn="l">
              <a:defRPr sz="4400" b="0" i="0" baseline="0">
                <a:solidFill>
                  <a:srgbClr val="533F7E"/>
                </a:solidFill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307826"/>
            <a:ext cx="8229600" cy="5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92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PPT background_logo_Tex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45443"/>
            <a:ext cx="8229600" cy="969466"/>
          </a:xfrm>
        </p:spPr>
        <p:txBody>
          <a:bodyPr anchor="b">
            <a:normAutofit/>
          </a:bodyPr>
          <a:lstStyle>
            <a:lvl1pPr algn="l">
              <a:defRPr sz="4400" b="0" i="0" baseline="0">
                <a:solidFill>
                  <a:srgbClr val="533F7E"/>
                </a:solidFill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32073"/>
            <a:ext cx="8229600" cy="38726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32857"/>
            <a:ext cx="8229600" cy="4296457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"/>
              </a:defRPr>
            </a:lvl1pPr>
            <a:lvl2pPr>
              <a:defRPr sz="2800">
                <a:latin typeface=""/>
              </a:defRPr>
            </a:lvl2pPr>
            <a:lvl3pPr>
              <a:defRPr sz="2400">
                <a:latin typeface=""/>
              </a:defRPr>
            </a:lvl3pPr>
            <a:lvl4pPr>
              <a:defRPr sz="2000">
                <a:latin typeface=""/>
              </a:defRPr>
            </a:lvl4pPr>
            <a:lvl5pPr>
              <a:defRPr sz="2000">
                <a:latin typeface="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5642705-0869-5E41-BF54-4C6A6B6F7BB4}" type="slidenum">
              <a:rPr lang="en-US" smtClean="0">
                <a:latin typeface="Arial"/>
              </a:rPr>
              <a:pPr>
                <a:defRPr/>
              </a:pPr>
              <a:t>‹#›</a:t>
            </a:fld>
            <a:endParaRPr lang="en-US" dirty="0">
              <a:latin typeface="Arial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543587"/>
            <a:ext cx="8229600" cy="5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92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89E3-9012-754D-ACFE-6D3D94DB23F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F592-7035-BC42-B961-96A5B059A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72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PPT background_logo_Tex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marL="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lang="en-US" sz="4400" b="0" i="0" kern="1200" baseline="0" dirty="0">
                <a:solidFill>
                  <a:srgbClr val="533F7E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/>
              </a:defRPr>
            </a:lvl1pPr>
            <a:lvl2pPr>
              <a:defRPr sz="2400">
                <a:latin typeface="Arial"/>
              </a:defRPr>
            </a:lvl2pPr>
            <a:lvl3pPr>
              <a:defRPr sz="2000">
                <a:latin typeface="Arial"/>
              </a:defRPr>
            </a:lvl3pPr>
            <a:lvl4pPr>
              <a:defRPr sz="1800">
                <a:latin typeface="Arial"/>
              </a:defRPr>
            </a:lvl4pPr>
            <a:lvl5pPr>
              <a:defRPr sz="1800">
                <a:latin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/>
              </a:defRPr>
            </a:lvl1pPr>
            <a:lvl2pPr>
              <a:defRPr sz="2400">
                <a:latin typeface="Arial"/>
              </a:defRPr>
            </a:lvl2pPr>
            <a:lvl3pPr>
              <a:defRPr sz="2000">
                <a:latin typeface="Arial"/>
              </a:defRPr>
            </a:lvl3pPr>
            <a:lvl4pPr>
              <a:defRPr sz="1800">
                <a:latin typeface="Arial"/>
              </a:defRPr>
            </a:lvl4pPr>
            <a:lvl5pPr>
              <a:defRPr sz="1800">
                <a:latin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3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5642705-0869-5E41-BF54-4C6A6B6F7BB4}" type="slidenum">
              <a:rPr lang="en-US" smtClean="0">
                <a:latin typeface="Arial"/>
              </a:rPr>
              <a:pPr>
                <a:defRPr/>
              </a:pPr>
              <a:t>‹#›</a:t>
            </a:fld>
            <a:endParaRPr lang="en-US" dirty="0">
              <a:latin typeface="Arial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307826"/>
            <a:ext cx="8229600" cy="5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9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PPT background_logo_Tex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"/>
              </a:defRPr>
            </a:lvl1pPr>
            <a:lvl2pPr>
              <a:defRPr sz="2000">
                <a:latin typeface=""/>
              </a:defRPr>
            </a:lvl2pPr>
            <a:lvl3pPr>
              <a:defRPr sz="1800">
                <a:latin typeface=""/>
              </a:defRPr>
            </a:lvl3pPr>
            <a:lvl4pPr>
              <a:defRPr sz="1600">
                <a:latin typeface=""/>
              </a:defRPr>
            </a:lvl4pPr>
            <a:lvl5pPr>
              <a:defRPr sz="1600">
                <a:latin typeface="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/>
              </a:defRPr>
            </a:lvl1pPr>
            <a:lvl2pPr>
              <a:defRPr sz="2000">
                <a:latin typeface="Arial"/>
              </a:defRPr>
            </a:lvl2pPr>
            <a:lvl3pPr>
              <a:defRPr sz="1800">
                <a:latin typeface="Arial"/>
              </a:defRPr>
            </a:lvl3pPr>
            <a:lvl4pPr>
              <a:defRPr sz="16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3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5642705-0869-5E41-BF54-4C6A6B6F7BB4}" type="slidenum">
              <a:rPr lang="en-US" smtClean="0">
                <a:latin typeface="Arial"/>
              </a:rPr>
              <a:pPr>
                <a:defRPr/>
              </a:pPr>
              <a:t>‹#›</a:t>
            </a:fld>
            <a:endParaRPr lang="en-US" dirty="0">
              <a:latin typeface="Arial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307826"/>
            <a:ext cx="8229600" cy="5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8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background_logo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89E3-9012-754D-ACFE-6D3D94DB23F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764641" y="1870769"/>
            <a:ext cx="4693557" cy="13882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5500" baseline="0">
                <a:solidFill>
                  <a:srgbClr val="533F7E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27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89E3-9012-754D-ACFE-6D3D94DB23F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F592-7035-BC42-B961-96A5B059A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1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background_logo_Tex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/>
              </a:defRPr>
            </a:lvl1pPr>
            <a:lvl2pPr>
              <a:defRPr sz="2800">
                <a:latin typeface="Arial"/>
              </a:defRPr>
            </a:lvl2pPr>
            <a:lvl3pPr>
              <a:defRPr sz="2400">
                <a:latin typeface="Arial"/>
              </a:defRPr>
            </a:lvl3pPr>
            <a:lvl4pPr>
              <a:defRPr sz="2000">
                <a:latin typeface="Arial"/>
              </a:defRPr>
            </a:lvl4pPr>
            <a:lvl5pPr>
              <a:defRPr sz="2000">
                <a:latin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3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5642705-0869-5E41-BF54-4C6A6B6F7BB4}" type="slidenum">
              <a:rPr lang="en-US" smtClean="0">
                <a:latin typeface="Arial"/>
              </a:rPr>
              <a:pPr>
                <a:defRPr/>
              </a:pPr>
              <a:t>‹#›</a:t>
            </a:fld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05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E89E3-9012-754D-ACFE-6D3D94DB23F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4F592-7035-BC42-B961-96A5B059A8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188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ctr" defTabSz="457200" rtl="0" eaLnBrk="1" latinLnBrk="0" hangingPunct="1">
        <a:spcBef>
          <a:spcPct val="0"/>
        </a:spcBef>
        <a:buNone/>
        <a:defRPr lang="en-US" sz="4400" b="0" i="0" kern="1200" baseline="0" dirty="0">
          <a:solidFill>
            <a:srgbClr val="533F7E"/>
          </a:solidFill>
          <a:latin typeface="Arial"/>
          <a:ea typeface="ＭＳ Ｐゴシック" charset="0"/>
          <a:cs typeface="ＭＳ Ｐゴシック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3B413F"/>
          </a:solidFill>
          <a:latin typeface="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3B413F"/>
          </a:solidFill>
          <a:latin typeface="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3B413F"/>
          </a:solidFill>
          <a:latin typeface="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3B413F"/>
          </a:solidFill>
          <a:latin typeface="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3B413F"/>
          </a:solidFill>
          <a:latin typeface="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ike.freel@Bellevue.ed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sidel@bellevue.edu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764640" y="4987636"/>
            <a:ext cx="4693557" cy="147395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Mike Freel, PhD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Program Director, Healthcare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April 8, 2020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585883" y="395784"/>
            <a:ext cx="5074024" cy="4591851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Round and Round: Using 360 Feedback for Improved Leadership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697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1891" y="361581"/>
            <a:ext cx="78805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Franklin Gothic Heavy" panose="020B0903020102020204" pitchFamily="34" charset="0"/>
              </a:rPr>
              <a:t>360 DEGREE FEEDBACK 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Comic Sans MS" panose="030F0702030302020204" pitchFamily="66" charset="0"/>
              </a:rPr>
              <a:t>Survey Writing Workshop</a:t>
            </a:r>
            <a:endParaRPr lang="en-US" sz="36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864" y="5909481"/>
            <a:ext cx="1255600" cy="7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81890" y="1726553"/>
            <a:ext cx="788057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Franklin Gothic Heavy" panose="020B0903020102020204" pitchFamily="34" charset="0"/>
              </a:rPr>
              <a:t>HELP EACH OTHER!  REVIEW EACH OTHERS’ STATEMENTS!</a:t>
            </a:r>
            <a:r>
              <a:rPr lang="en-US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endParaRPr lang="en-US" sz="32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Use the data and materials you brought.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Write the statements.  Test them on each other.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Email your statements by Friday, April 10</a:t>
            </a:r>
            <a:r>
              <a:rPr lang="en-US" sz="3200" baseline="30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th</a:t>
            </a:r>
            <a:r>
              <a:rPr lang="en-US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to </a:t>
            </a:r>
            <a:r>
              <a:rPr lang="en-US" sz="4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mike.freel@bellevue.edu</a:t>
            </a:r>
            <a:endParaRPr lang="en-US" sz="4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223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1891" y="361581"/>
            <a:ext cx="788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Franklin Gothic Heavy" panose="020B0903020102020204" pitchFamily="34" charset="0"/>
              </a:rPr>
              <a:t>SELECT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Comic Sans MS" panose="030F0702030302020204" pitchFamily="66" charset="0"/>
              </a:rPr>
              <a:t>– Initiate Your 360</a:t>
            </a:r>
            <a:endParaRPr lang="en-US" sz="36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864" y="5909481"/>
            <a:ext cx="1255600" cy="7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81890" y="1726553"/>
            <a:ext cx="78805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Who do you send it to?</a:t>
            </a:r>
          </a:p>
          <a:p>
            <a:endParaRPr lang="en-US" sz="32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Why?</a:t>
            </a:r>
          </a:p>
          <a:p>
            <a:endParaRPr lang="en-US" sz="32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How many people should I send it to?</a:t>
            </a:r>
          </a:p>
          <a:p>
            <a:endParaRPr lang="en-US" sz="32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What do I tell them?</a:t>
            </a:r>
          </a:p>
        </p:txBody>
      </p:sp>
    </p:spTree>
    <p:extLst>
      <p:ext uri="{BB962C8B-B14F-4D97-AF65-F5344CB8AC3E}">
        <p14:creationId xmlns:p14="http://schemas.microsoft.com/office/powerpoint/2010/main" val="3048191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13658"/>
            <a:ext cx="8229600" cy="914400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GENERATE </a:t>
            </a:r>
            <a:r>
              <a:rPr lang="en-U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– The 360 Process</a:t>
            </a:r>
            <a:endParaRPr lang="en-US" sz="44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44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382385" y="1600198"/>
            <a:ext cx="8229600" cy="4457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Email your draft statements to Dr. Freel by Friday, April 10</a:t>
            </a:r>
            <a:r>
              <a:rPr lang="en-US" sz="4000" b="1" baseline="30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</a:t>
            </a: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at </a:t>
            </a: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  <a:hlinkClick r:id="rId3"/>
              </a:rPr>
              <a:t>mike.freel@Bellevue.edu</a:t>
            </a: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in an email.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Once approved, send your completed statements to Misty Sidel at </a:t>
            </a: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  <a:hlinkClick r:id="rId4"/>
              </a:rPr>
              <a:t>msidel@bellevue.edu</a:t>
            </a: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no later than Tuesday, April 14</a:t>
            </a:r>
            <a:r>
              <a:rPr lang="en-US" sz="4000" b="1" baseline="30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</a:t>
            </a: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Misty will email you a link to your survey to send to your raters in addition to a separate link for you to complete your own 360.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Send the link along with a short explanation to your respondents with a </a:t>
            </a:r>
            <a:r>
              <a:rPr lang="en-US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STRICT deadline of Friday, April 24</a:t>
            </a:r>
            <a:r>
              <a:rPr lang="en-US" sz="4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Send a reminder on Monday, April 20</a:t>
            </a:r>
            <a:r>
              <a:rPr lang="en-US" sz="4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You will receive your results before April 27</a:t>
            </a:r>
            <a:r>
              <a:rPr lang="en-US" sz="4000" b="1" baseline="30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</a:t>
            </a: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40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094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1891" y="361581"/>
            <a:ext cx="78805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Franklin Gothic Heavy" panose="020B0903020102020204" pitchFamily="34" charset="0"/>
              </a:rPr>
              <a:t>SELF-ASSESS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Comic Sans MS" panose="030F0702030302020204" pitchFamily="66" charset="0"/>
              </a:rPr>
              <a:t>– Just the Beginning of Planned Development</a:t>
            </a:r>
            <a:endParaRPr lang="en-US" sz="36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864" y="5909481"/>
            <a:ext cx="1255600" cy="7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81890" y="1726553"/>
            <a:ext cx="788057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What do I do with the results?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JUSTIFICATION for Coaching, IDPs, Performance Reviews, etc.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Similar to receiving feedback: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Specific goals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Actionable problems to be solved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Honesty, openness, integrity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 desire to grow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Trust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Time to practice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On the edge of your pilgrimage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Maturity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ACCOUNTABILITY!</a:t>
            </a:r>
          </a:p>
        </p:txBody>
      </p:sp>
    </p:spTree>
    <p:extLst>
      <p:ext uri="{BB962C8B-B14F-4D97-AF65-F5344CB8AC3E}">
        <p14:creationId xmlns:p14="http://schemas.microsoft.com/office/powerpoint/2010/main" val="3616474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1891" y="361581"/>
            <a:ext cx="78805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Franklin Gothic Heavy" panose="020B0903020102020204" pitchFamily="34" charset="0"/>
              </a:rPr>
              <a:t>SELF-ASSESS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Comic Sans MS" panose="030F0702030302020204" pitchFamily="66" charset="0"/>
              </a:rPr>
              <a:t>– Hidden Strengths and Black Holes</a:t>
            </a:r>
            <a:endParaRPr lang="en-US" sz="36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864" y="5909481"/>
            <a:ext cx="1255600" cy="7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81890" y="1726553"/>
            <a:ext cx="78805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What hidden strengths have been revealed so far?  What strengths do you think you would like to build upon?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Hidden Strengths – “360 feedback might challenge some leaders to accommodate their view of themselves and “own” strengths they may not have recognized.”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What black holes might exist?  Do you have an inkling?  How will you find them and fix them?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You have to “own” black holes, too!</a:t>
            </a:r>
          </a:p>
        </p:txBody>
      </p:sp>
    </p:spTree>
    <p:extLst>
      <p:ext uri="{BB962C8B-B14F-4D97-AF65-F5344CB8AC3E}">
        <p14:creationId xmlns:p14="http://schemas.microsoft.com/office/powerpoint/2010/main" val="2877748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6032" y="399843"/>
            <a:ext cx="8717968" cy="6801862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WHAT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Questions do You Have?</a:t>
            </a:r>
            <a:endParaRPr lang="en-US" sz="4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r>
              <a:rPr lang="en-US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YOU MUST USE THIS SCALE: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5 – Outstanding Strength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4 – Strength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3 – Competent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2 – Needs Some Improvement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1 – Needs Significant </a:t>
            </a:r>
            <a:r>
              <a:rPr lang="en-US" sz="2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Improvement</a:t>
            </a:r>
          </a:p>
          <a:p>
            <a:pPr lvl="1"/>
            <a:endParaRPr lang="en-US" sz="2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lvl="1"/>
            <a:r>
              <a:rPr lang="en-US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IF YOU NEED HELP WITH YOUR STATEMENTS, CALL FREEL!!!!</a:t>
            </a:r>
          </a:p>
          <a:p>
            <a:pPr lvl="1"/>
            <a:r>
              <a:rPr lang="en-US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402-290-5886</a:t>
            </a:r>
            <a:endParaRPr lang="en-US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864" y="5909481"/>
            <a:ext cx="1255600" cy="7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7753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6032" y="399843"/>
            <a:ext cx="8036432" cy="6247864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 </a:t>
            </a:r>
            <a:r>
              <a:rPr lang="en-U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WORD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About Coaching	</a:t>
            </a:r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Vickie Seitner will be carbon copied on your results. This is 100% confidential.</a:t>
            </a:r>
            <a:endParaRPr 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endParaRPr 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Executive coaching calls are perhaps the highest-rated element of this program (sorry Mike). They are certainly the most valuable part of the program.</a:t>
            </a:r>
            <a:endParaRPr 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Prepare! Take full advantage!</a:t>
            </a:r>
            <a:endParaRPr lang="en-US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864" y="5909481"/>
            <a:ext cx="1255600" cy="7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7296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457200" y="3462338"/>
            <a:ext cx="8229600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  <a:t>A private, non-profit institution founded in 1966, Bellevue University is </a:t>
            </a:r>
            <a:b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</a:br>
            <a: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  <a:t>accredited by the Higher Learning Commission through the U.S. Department of Education. For general information, please call 800.756.7920.</a:t>
            </a:r>
            <a:b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</a:br>
            <a: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  <a:t/>
            </a:r>
            <a:b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</a:br>
            <a: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  <a:t/>
            </a:r>
            <a:b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</a:br>
            <a:r>
              <a:rPr lang="en-US" sz="1600" dirty="0" smtClean="0">
                <a:solidFill>
                  <a:srgbClr val="3B413F"/>
                </a:solidFill>
                <a:latin typeface="Arial" charset="0"/>
                <a:cs typeface="Arial" charset="0"/>
              </a:rPr>
              <a:t>Email</a:t>
            </a:r>
            <a: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  <a:t>: </a:t>
            </a:r>
            <a:r>
              <a:rPr lang="en-US" sz="1600" dirty="0" smtClean="0">
                <a:solidFill>
                  <a:srgbClr val="3B413F"/>
                </a:solidFill>
                <a:latin typeface="Arial" charset="0"/>
                <a:cs typeface="Arial" charset="0"/>
              </a:rPr>
              <a:t>Mike.Freel@bellevue.edu</a:t>
            </a:r>
            <a: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  <a:t/>
            </a:r>
            <a:b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</a:br>
            <a:r>
              <a:rPr lang="en-US" sz="1600" dirty="0">
                <a:solidFill>
                  <a:srgbClr val="3E403E"/>
                </a:solidFill>
                <a:latin typeface="Arial" charset="0"/>
                <a:cs typeface="Arial" charset="0"/>
              </a:rPr>
              <a:t> </a:t>
            </a:r>
            <a:br>
              <a:rPr lang="en-US" sz="1600" dirty="0">
                <a:solidFill>
                  <a:srgbClr val="3E403E"/>
                </a:solidFill>
                <a:latin typeface="Arial" charset="0"/>
                <a:cs typeface="Arial" charset="0"/>
              </a:rPr>
            </a:br>
            <a:r>
              <a:rPr lang="en-US" sz="1600" dirty="0">
                <a:solidFill>
                  <a:srgbClr val="593D82"/>
                </a:solidFill>
                <a:latin typeface="Arial" charset="0"/>
                <a:cs typeface="Arial" charset="0"/>
              </a:rPr>
              <a:t>bellevue.edu</a:t>
            </a:r>
            <a:br>
              <a:rPr lang="en-US" sz="1600" dirty="0">
                <a:solidFill>
                  <a:srgbClr val="593D82"/>
                </a:solidFill>
                <a:latin typeface="Arial" charset="0"/>
                <a:cs typeface="Arial" charset="0"/>
              </a:rPr>
            </a:br>
            <a:endParaRPr lang="en-US" sz="1600" dirty="0">
              <a:solidFill>
                <a:srgbClr val="593D82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13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516" y="196043"/>
            <a:ext cx="8129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Franklin Gothic Heavy" panose="020B0903020102020204" pitchFamily="34" charset="0"/>
              </a:rPr>
              <a:t>Alimo</a:t>
            </a:r>
            <a:r>
              <a:rPr lang="en-US" sz="3600" dirty="0" smtClean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Franklin Gothic Heavy" panose="020B0903020102020204" pitchFamily="34" charset="0"/>
              </a:rPr>
              <a:t>-Metcalfe and Self-Awareness</a:t>
            </a:r>
            <a:endParaRPr lang="en-US" sz="36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864" y="5909481"/>
            <a:ext cx="1255600" cy="7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6255" y="1015834"/>
            <a:ext cx="871173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What’s the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BENEFIT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of self-awareness?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TEAMS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are better than managers at identifying team performance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DISCREPANCIES: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How would you rate yourself?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How would others rate you?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EXAMPLE: How do you handle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CONFLICT?</a:t>
            </a:r>
            <a:endPara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360 feedback helps you build self-awareness and improve your performance and the performance of your team.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222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8968" y="304088"/>
            <a:ext cx="84037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Franklin Gothic Heavy" panose="020B0903020102020204" pitchFamily="34" charset="0"/>
              </a:rPr>
              <a:t>SELF-AWARENESS</a:t>
            </a:r>
            <a:endParaRPr lang="en-US" sz="44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864" y="5909481"/>
            <a:ext cx="1255600" cy="7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78967" y="2112541"/>
            <a:ext cx="8403771" cy="402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Defensiveness in self-perception</a:t>
            </a:r>
          </a:p>
          <a:p>
            <a:pPr marL="571500" indent="-5715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Maintain positive self-image to preserve self-esteem</a:t>
            </a:r>
          </a:p>
          <a:p>
            <a:pPr marL="571500" indent="-5715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Franklin Gothic Heavy" panose="020B0903020102020204" pitchFamily="34" charset="0"/>
              </a:rPr>
              <a:t>ATTRIBUTION ERRORS</a:t>
            </a:r>
            <a:r>
              <a:rPr lang="en-US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– where do you place blame or praise?</a:t>
            </a:r>
          </a:p>
          <a:p>
            <a:pPr marL="571500" indent="-5715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What do we do with the results of our 360 feedback?  Objectively reflect vs. defensively react?</a:t>
            </a:r>
          </a:p>
          <a:p>
            <a:pPr marL="571500" indent="-5715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360s are </a:t>
            </a:r>
            <a:r>
              <a:rPr lang="en-US" sz="2400" dirty="0" smtClean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Franklin Gothic Heavy" panose="020B0903020102020204" pitchFamily="34" charset="0"/>
              </a:rPr>
              <a:t>DEVELOPMENTAL, </a:t>
            </a: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not </a:t>
            </a:r>
            <a:r>
              <a:rPr lang="en-US" sz="2400" dirty="0" smtClean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Franklin Gothic Heavy" panose="020B0903020102020204" pitchFamily="34" charset="0"/>
              </a:rPr>
              <a:t>DISCIPLINE! </a:t>
            </a:r>
            <a:endParaRPr lang="en-US" sz="24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571500" indent="-5715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What dimensions will you focus on in your development?  The 360 will tell you – desired change, plan for change, how to do it, and it’s up to you to do it!</a:t>
            </a:r>
            <a:endParaRPr lang="en-US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49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13658"/>
            <a:ext cx="8229600" cy="914400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360 </a:t>
            </a:r>
            <a:r>
              <a:rPr lang="en-U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Assessment </a:t>
            </a:r>
            <a:r>
              <a:rPr lang="en-US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PROCESS</a:t>
            </a:r>
            <a:endParaRPr lang="en-US" sz="44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44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382385" y="1600199"/>
            <a:ext cx="8229600" cy="4202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40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CUSTOMIZE </a:t>
            </a: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your survey</a:t>
            </a:r>
            <a:endParaRPr lang="en-US" sz="40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SELECT </a:t>
            </a: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raters</a:t>
            </a:r>
            <a:endParaRPr 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GENERATE </a:t>
            </a: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your report</a:t>
            </a:r>
            <a:endParaRPr 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SELF-ASSESSING </a:t>
            </a: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your results</a:t>
            </a:r>
            <a:endParaRPr 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 </a:t>
            </a:r>
            <a:endParaRPr lang="en-US" sz="40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038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1" y="356337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Franklin Gothic Heavy" panose="020B0903020102020204" pitchFamily="34" charset="0"/>
              </a:rPr>
              <a:t>CUSTOMIZE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Comic Sans MS" panose="030F0702030302020204" pitchFamily="66" charset="0"/>
              </a:rPr>
              <a:t>– Competency Framework</a:t>
            </a:r>
            <a:endParaRPr lang="en-US" sz="36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864" y="5909481"/>
            <a:ext cx="1255600" cy="7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1" y="1253672"/>
            <a:ext cx="4247804" cy="4821339"/>
          </a:xfrm>
          <a:prstGeom prst="rect">
            <a:avLst/>
          </a:prstGeom>
        </p:spPr>
        <p:txBody>
          <a:bodyPr lIns="45720" rIns="45720">
            <a:noAutofit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0" indent="-274320" algn="l" eaLnBrk="1" hangingPunct="1">
              <a:lnSpc>
                <a:spcPct val="150000"/>
              </a:lnSpc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>
                <a:solidFill>
                  <a:schemeClr val="tx1"/>
                </a:solidFill>
                <a:latin typeface="+mn-lt"/>
                <a:ea typeface="+mn-lt"/>
                <a:cs typeface="+mn-lt"/>
              </a:defRPr>
            </a:lvl1pPr>
            <a:lvl2pPr marL="557784" indent="-228600" algn="l" eaLnBrk="1" hangingPunct="1">
              <a:lnSpc>
                <a:spcPct val="150000"/>
              </a:lnSpc>
              <a:buClr>
                <a:schemeClr val="tx2"/>
              </a:buClr>
              <a:buFont typeface="Wingdings 2" pitchFamily="18" charset="2"/>
              <a:buChar char=""/>
              <a:defRPr sz="2200">
                <a:solidFill>
                  <a:schemeClr val="tx1"/>
                </a:solidFill>
                <a:latin typeface="+mn-lt"/>
                <a:ea typeface="+mn-lt"/>
                <a:cs typeface="+mn-lt"/>
              </a:defRPr>
            </a:lvl2pPr>
            <a:lvl3pPr marL="813816" indent="-228600" algn="l" eaLnBrk="1" hangingPunct="1">
              <a:lnSpc>
                <a:spcPct val="150000"/>
              </a:lnSpc>
              <a:buClr>
                <a:schemeClr val="accent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+mn-lt"/>
                <a:ea typeface="+mn-lt"/>
                <a:cs typeface="+mn-lt"/>
              </a:defRPr>
            </a:lvl3pPr>
            <a:lvl4pPr marL="1069848" indent="-228600" algn="l" eaLnBrk="1" hangingPunct="1">
              <a:lnSpc>
                <a:spcPct val="150000"/>
              </a:lnSpc>
              <a:buClr>
                <a:schemeClr val="tx2"/>
              </a:buClr>
              <a:buFont typeface="Wingdings 2" pitchFamily="18" charset="2"/>
              <a:buChar char=""/>
              <a:defRPr sz="1800">
                <a:solidFill>
                  <a:schemeClr val="tx1"/>
                </a:solidFill>
                <a:latin typeface="+mn-lt"/>
                <a:ea typeface="+mn-lt"/>
                <a:cs typeface="+mn-lt"/>
              </a:defRPr>
            </a:lvl4pPr>
            <a:lvl5pPr marL="1316736" indent="-228600" algn="l" eaLnBrk="1" hangingPunct="1">
              <a:lnSpc>
                <a:spcPct val="150000"/>
              </a:lnSpc>
              <a:buClr>
                <a:schemeClr val="accent1"/>
              </a:buClr>
              <a:buFont typeface="Wingdings 2" pitchFamily="18" charset="2"/>
              <a:buChar char=""/>
              <a:defRPr sz="1800">
                <a:solidFill>
                  <a:schemeClr val="tx1"/>
                </a:solidFill>
                <a:latin typeface="+mn-lt"/>
                <a:ea typeface="+mn-lt"/>
                <a:cs typeface="+mn-lt"/>
              </a:defRPr>
            </a:lvl5pPr>
            <a:lvl6pPr marL="1572768" indent="-228600" algn="l" eaLnBrk="1" hangingPunct="1">
              <a:buClr>
                <a:schemeClr val="tx2"/>
              </a:buClr>
              <a:buFont typeface="Wingdings 2" pitchFamily="18" charset="2"/>
              <a:buChar char=""/>
              <a:defRPr lang="en-US" sz="1600" baseline="0" smtClean="0">
                <a:latin typeface="+mn-lt"/>
              </a:defRPr>
            </a:lvl6pPr>
            <a:lvl7pPr marL="1819656" indent="-228600" algn="l" eaLnBrk="1" hangingPunct="1">
              <a:buClr>
                <a:schemeClr val="accent1"/>
              </a:buClr>
              <a:buFont typeface="Wingdings 2" pitchFamily="18" charset="2"/>
              <a:buChar char=""/>
              <a:defRPr lang="en-US" sz="1600" baseline="0" smtClean="0">
                <a:latin typeface="+mn-lt"/>
              </a:defRPr>
            </a:lvl7pPr>
            <a:lvl8pPr marL="2066544" indent="-228600" algn="l" eaLnBrk="1" hangingPunct="1">
              <a:buClr>
                <a:schemeClr val="tx2"/>
              </a:buClr>
              <a:buFont typeface="Wingdings 2" pitchFamily="18" charset="2"/>
              <a:buChar char=""/>
              <a:defRPr sz="1600" baseline="0">
                <a:latin typeface="+mn-lt"/>
              </a:defRPr>
            </a:lvl8pPr>
            <a:lvl9pPr marL="2313432" indent="-228600" algn="l" eaLnBrk="1" hangingPunct="1">
              <a:buClr>
                <a:schemeClr val="accent1"/>
              </a:buClr>
              <a:buFont typeface="Wingdings 2" pitchFamily="18" charset="2"/>
              <a:buChar char=""/>
              <a:defRPr sz="1400" baseline="0">
                <a:latin typeface="+mn-lt"/>
              </a:defRPr>
            </a:lvl9pPr>
          </a:lstStyle>
          <a:p>
            <a:pPr indent="-228600" defTabSz="914400"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</a:rPr>
              <a:t>Communication</a:t>
            </a:r>
          </a:p>
          <a:p>
            <a:pPr indent="-228600" defTabSz="914400"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Decision Making</a:t>
            </a:r>
          </a:p>
          <a:p>
            <a:pPr indent="-228600" defTabSz="914400"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</a:rPr>
              <a:t>Developing Others</a:t>
            </a:r>
          </a:p>
          <a:p>
            <a:pPr indent="-228600" defTabSz="914400"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Leadership</a:t>
            </a:r>
          </a:p>
          <a:p>
            <a:pPr indent="-228600" defTabSz="914400"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</a:rPr>
              <a:t>Developing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</a:rPr>
              <a:t> Self</a:t>
            </a:r>
          </a:p>
          <a:p>
            <a:pPr indent="-228600" defTabSz="914400"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lang="en-US" sz="2400" kern="0" baseline="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Integrity</a:t>
            </a:r>
            <a:r>
              <a:rPr lang="en-US" sz="2400" kern="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and Ethics</a:t>
            </a:r>
          </a:p>
          <a:p>
            <a:pPr indent="-228600" defTabSz="914400"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</a:rPr>
              <a:t>Motivation</a:t>
            </a:r>
          </a:p>
          <a:p>
            <a:pPr indent="-228600" defTabSz="914400"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lang="en-US" sz="2400" kern="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Planning and Organizing</a:t>
            </a:r>
          </a:p>
          <a:p>
            <a:pPr indent="-228600" defTabSz="914400"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</a:rPr>
              <a:t>Relationship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</a:rPr>
              <a:t> Building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39739" y="1253672"/>
            <a:ext cx="418972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28600" defTabSz="914400">
              <a:lnSpc>
                <a:spcPct val="150000"/>
              </a:lnSpc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lang="en-US" sz="2400" kern="0" dirty="0">
                <a:solidFill>
                  <a:schemeClr val="bg1"/>
                </a:solidFill>
                <a:latin typeface="Comic Sans MS" panose="030F0702030302020204" pitchFamily="66" charset="0"/>
              </a:rPr>
              <a:t>Adaptability/Change</a:t>
            </a:r>
          </a:p>
          <a:p>
            <a:pPr indent="-228600" defTabSz="914400">
              <a:lnSpc>
                <a:spcPct val="150000"/>
              </a:lnSpc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lang="en-US" sz="2400" kern="0" dirty="0">
                <a:solidFill>
                  <a:schemeClr val="bg1"/>
                </a:solidFill>
                <a:latin typeface="Comic Sans MS" panose="030F0702030302020204" pitchFamily="66" charset="0"/>
              </a:rPr>
              <a:t>Analytical Thinking</a:t>
            </a:r>
          </a:p>
          <a:p>
            <a:pPr indent="-228600" defTabSz="914400">
              <a:lnSpc>
                <a:spcPct val="150000"/>
              </a:lnSpc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lang="en-US" sz="2400" kern="0" dirty="0">
                <a:solidFill>
                  <a:schemeClr val="bg1"/>
                </a:solidFill>
                <a:latin typeface="Comic Sans MS" panose="030F0702030302020204" pitchFamily="66" charset="0"/>
              </a:rPr>
              <a:t>Financial Awareness</a:t>
            </a:r>
          </a:p>
          <a:p>
            <a:pPr indent="-228600" defTabSz="914400">
              <a:lnSpc>
                <a:spcPct val="150000"/>
              </a:lnSpc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lang="en-US" sz="2400" kern="0" dirty="0">
                <a:solidFill>
                  <a:schemeClr val="bg1"/>
                </a:solidFill>
                <a:latin typeface="Comic Sans MS" panose="030F0702030302020204" pitchFamily="66" charset="0"/>
              </a:rPr>
              <a:t>Customer/Patient Focus</a:t>
            </a:r>
          </a:p>
          <a:p>
            <a:pPr indent="-228600" defTabSz="914400">
              <a:lnSpc>
                <a:spcPct val="150000"/>
              </a:lnSpc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lang="en-US" sz="2400" kern="0" dirty="0">
                <a:solidFill>
                  <a:schemeClr val="bg1"/>
                </a:solidFill>
                <a:latin typeface="Comic Sans MS" panose="030F0702030302020204" pitchFamily="66" charset="0"/>
              </a:rPr>
              <a:t>Driving Results</a:t>
            </a:r>
          </a:p>
          <a:p>
            <a:pPr indent="-228600" defTabSz="914400">
              <a:lnSpc>
                <a:spcPct val="150000"/>
              </a:lnSpc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lang="en-US" sz="2400" kern="0" dirty="0">
                <a:solidFill>
                  <a:schemeClr val="bg1"/>
                </a:solidFill>
                <a:latin typeface="Comic Sans MS" panose="030F0702030302020204" pitchFamily="66" charset="0"/>
              </a:rPr>
              <a:t>Influencing</a:t>
            </a:r>
          </a:p>
          <a:p>
            <a:pPr indent="-228600" defTabSz="914400">
              <a:lnSpc>
                <a:spcPct val="150000"/>
              </a:lnSpc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lang="en-US" sz="2400" kern="0" dirty="0">
                <a:solidFill>
                  <a:schemeClr val="bg1"/>
                </a:solidFill>
                <a:latin typeface="Comic Sans MS" panose="030F0702030302020204" pitchFamily="66" charset="0"/>
              </a:rPr>
              <a:t>Innovation/Creativity</a:t>
            </a:r>
          </a:p>
          <a:p>
            <a:pPr indent="-228600" defTabSz="914400">
              <a:lnSpc>
                <a:spcPct val="150000"/>
              </a:lnSpc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lang="en-US" sz="2400" kern="0" dirty="0">
                <a:solidFill>
                  <a:schemeClr val="bg1"/>
                </a:solidFill>
                <a:latin typeface="Comic Sans MS" panose="030F0702030302020204" pitchFamily="66" charset="0"/>
              </a:rPr>
              <a:t>Strategic Awareness</a:t>
            </a:r>
          </a:p>
          <a:p>
            <a:pPr indent="-228600" defTabSz="914400">
              <a:lnSpc>
                <a:spcPct val="150000"/>
              </a:lnSpc>
              <a:buClr>
                <a:srgbClr val="795339"/>
              </a:buClr>
              <a:buSzTx/>
              <a:buFont typeface="Wingdings 2" pitchFamily="18" charset="2"/>
              <a:buChar char=""/>
              <a:defRPr/>
            </a:pPr>
            <a:r>
              <a:rPr lang="en-US" sz="2400" kern="0" dirty="0">
                <a:solidFill>
                  <a:schemeClr val="bg1"/>
                </a:solidFill>
                <a:latin typeface="Comic Sans MS" panose="030F0702030302020204" pitchFamily="66" charset="0"/>
              </a:rPr>
              <a:t>Teamwork</a:t>
            </a:r>
          </a:p>
        </p:txBody>
      </p:sp>
    </p:spTree>
    <p:extLst>
      <p:ext uri="{BB962C8B-B14F-4D97-AF65-F5344CB8AC3E}">
        <p14:creationId xmlns:p14="http://schemas.microsoft.com/office/powerpoint/2010/main" val="3360298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9381"/>
            <a:ext cx="8229600" cy="1363287"/>
          </a:xfrm>
        </p:spPr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CUSTOMIZE </a:t>
            </a:r>
            <a:r>
              <a:rPr lang="en-U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– Prioritize Your Goals, Peer-Review at your Hospital</a:t>
            </a:r>
            <a:r>
              <a:rPr lang="en-US" sz="36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Comic Sans MS" panose="030F0702030302020204" pitchFamily="66" charset="0"/>
              </a:rPr>
              <a:t/>
            </a:r>
            <a:br>
              <a:rPr lang="en-US" sz="36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Comic Sans MS" panose="030F0702030302020204" pitchFamily="66" charset="0"/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10414"/>
            <a:ext cx="4038600" cy="371574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Passion to Succeed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Business Acumen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Influencing Others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Learning Agility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Leading Courageously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Leading Change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10414"/>
            <a:ext cx="4038600" cy="371574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Building an Engaged Team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Collaboration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Strategy Execution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Coaching/Developing Talent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Visionary Thinking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579417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Identify 3 – 5 themes/areas where you need to build self-awareness. What topics resonate most with you?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3247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13658"/>
            <a:ext cx="8229600" cy="914400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Writing Good </a:t>
            </a:r>
            <a:r>
              <a:rPr lang="en-US" sz="44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STATEMENTS</a:t>
            </a:r>
            <a:endParaRPr lang="en-US" sz="4400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marL="0" indent="0">
              <a:buNone/>
            </a:pPr>
            <a:endParaRPr lang="en-US" sz="44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382385" y="1600198"/>
            <a:ext cx="8229600" cy="4202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Focus on specific BEHAVIORS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Tangible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Structured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Focus on the outcome – PERFORMANCE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Constructive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Actionable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Situational – include specific situations or context, not generalities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Painful</a:t>
            </a:r>
            <a:r>
              <a:rPr lang="en-US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?</a:t>
            </a:r>
            <a:endParaRPr lang="en-US" sz="4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40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80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2385" y="247402"/>
            <a:ext cx="8229600" cy="1215637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Writing Good </a:t>
            </a:r>
            <a:r>
              <a:rPr lang="en-US" sz="36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STATEMENTS</a:t>
            </a:r>
            <a:r>
              <a:rPr lang="en-U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- EXAMPLE</a:t>
            </a:r>
            <a:endParaRPr lang="en-US" sz="36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36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382385" y="1600198"/>
            <a:ext cx="8229600" cy="4202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3B413F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How well does Mike communicate?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How effective does Mike communicate?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Mike effectively communicates.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Mike effectively communicates expectations.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Mike effectively communicates specific performance objectives.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Mike effectively communicates individual performance objectives to specific staff.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4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Your next statement could build on this.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40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66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1891" y="361581"/>
            <a:ext cx="78805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Franklin Gothic Heavy" panose="020B0903020102020204" pitchFamily="34" charset="0"/>
              </a:rPr>
              <a:t>360 DEGREE FEEDBACK 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Comic Sans MS" panose="030F0702030302020204" pitchFamily="66" charset="0"/>
              </a:rPr>
              <a:t>Survey Writing Workshop</a:t>
            </a:r>
            <a:endParaRPr lang="en-US" sz="36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864" y="5909481"/>
            <a:ext cx="1255600" cy="7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81889" y="1561910"/>
            <a:ext cx="78805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Franklin Gothic Heavy" panose="020B0903020102020204" pitchFamily="34" charset="0"/>
              </a:rPr>
              <a:t>GOAL: </a:t>
            </a:r>
            <a:r>
              <a:rPr lang="en-US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 to 14 MAX.</a:t>
            </a:r>
            <a:r>
              <a:rPr lang="en-US" sz="2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GOOD </a:t>
            </a:r>
            <a:r>
              <a:rPr lang="en-US" sz="28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STATEMENTS</a:t>
            </a:r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that will help you become more self-aware.</a:t>
            </a:r>
          </a:p>
          <a:p>
            <a:endParaRPr lang="en-US" sz="28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YOU MUST USE THIS SCALE:</a:t>
            </a:r>
          </a:p>
          <a:p>
            <a:pPr lvl="1"/>
            <a:r>
              <a:rPr lang="en-US" sz="2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5 – Outstanding Strength</a:t>
            </a:r>
          </a:p>
          <a:p>
            <a:pPr lvl="1"/>
            <a:r>
              <a:rPr lang="en-US" sz="2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4 – Strength</a:t>
            </a:r>
          </a:p>
          <a:p>
            <a:pPr lvl="1"/>
            <a:r>
              <a:rPr lang="en-US" sz="2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3 – Competent</a:t>
            </a:r>
          </a:p>
          <a:p>
            <a:pPr lvl="1"/>
            <a:r>
              <a:rPr lang="en-US" sz="2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2 – Needs Some Improvement</a:t>
            </a:r>
          </a:p>
          <a:p>
            <a:pPr lvl="1"/>
            <a:r>
              <a:rPr lang="en-US" sz="2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1 – Needs Significant Improvement</a:t>
            </a:r>
          </a:p>
        </p:txBody>
      </p:sp>
    </p:spTree>
    <p:extLst>
      <p:ext uri="{BB962C8B-B14F-4D97-AF65-F5344CB8AC3E}">
        <p14:creationId xmlns:p14="http://schemas.microsoft.com/office/powerpoint/2010/main" val="760748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23154</TotalTime>
  <Words>876</Words>
  <Application>Microsoft Office PowerPoint</Application>
  <PresentationFormat>On-screen Show (4:3)</PresentationFormat>
  <Paragraphs>159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MS PGothic</vt:lpstr>
      <vt:lpstr>Arial</vt:lpstr>
      <vt:lpstr>Calibri</vt:lpstr>
      <vt:lpstr>Comic Sans MS</vt:lpstr>
      <vt:lpstr>Franklin Gothic Heavy</vt:lpstr>
      <vt:lpstr>Wingdings 2</vt:lpstr>
      <vt:lpstr>Office Theme</vt:lpstr>
      <vt:lpstr>Round and Round: Using 360 Feedback for Improved Leadership</vt:lpstr>
      <vt:lpstr>PowerPoint Presentation</vt:lpstr>
      <vt:lpstr>PowerPoint Presentation</vt:lpstr>
      <vt:lpstr>PowerPoint Presentation</vt:lpstr>
      <vt:lpstr>PowerPoint Presentation</vt:lpstr>
      <vt:lpstr>CUSTOMIZE – Prioritize Your Goals, Peer-Review at your Hospital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Bailey Lauerman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Jiear Vang</dc:creator>
  <cp:lastModifiedBy>Jonathan Titus</cp:lastModifiedBy>
  <cp:revision>95</cp:revision>
  <cp:lastPrinted>2015-04-28T16:06:11Z</cp:lastPrinted>
  <dcterms:created xsi:type="dcterms:W3CDTF">2015-02-06T15:48:06Z</dcterms:created>
  <dcterms:modified xsi:type="dcterms:W3CDTF">2020-03-19T14:30:48Z</dcterms:modified>
</cp:coreProperties>
</file>